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30650-9459-4EC8-873F-DB3F3209E53E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BD88D-E194-476C-B38B-F9A5D412E89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7026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F8B27F-F73A-2E41-BCD5-1788C7515964}" type="slidenum">
              <a:rPr kumimoji="1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784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400"/>
              </a:spcAft>
            </a:pPr>
            <a:endParaRPr lang="zh-TW" altLang="en-US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95E04-9FBE-467B-81F5-3CC86A04F897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3844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35728-A97C-4C2D-8BE2-B1C67B8F0788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3994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35728-A97C-4C2D-8BE2-B1C67B8F0788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0656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66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220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7667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內文版式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>
            <a:extLst>
              <a:ext uri="{FF2B5EF4-FFF2-40B4-BE49-F238E27FC236}">
                <a16:creationId xmlns:a16="http://schemas.microsoft.com/office/drawing/2014/main" xmlns="" id="{66AD43B1-D169-4DEF-A2B5-2E5A48DBB3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0" t="771" r="781" b="2346"/>
          <a:stretch/>
        </p:blipFill>
        <p:spPr>
          <a:xfrm>
            <a:off x="89693" y="62513"/>
            <a:ext cx="8964614" cy="672408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56650B6-C49B-4A1C-AB32-20B10C55E086}"/>
              </a:ext>
            </a:extLst>
          </p:cNvPr>
          <p:cNvSpPr/>
          <p:nvPr userDrawn="1"/>
        </p:nvSpPr>
        <p:spPr>
          <a:xfrm>
            <a:off x="50553" y="39138"/>
            <a:ext cx="9003755" cy="671292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xmlns="" id="{78AD9230-2A20-49BE-B62A-BF5347DECD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>
            <a:off x="50554" y="72539"/>
            <a:ext cx="9042893" cy="6712923"/>
          </a:xfrm>
          <a:prstGeom prst="rect">
            <a:avLst/>
          </a:prstGeom>
        </p:spPr>
      </p:pic>
      <p:sp>
        <p:nvSpPr>
          <p:cNvPr id="7" name="圓形圖 6">
            <a:extLst>
              <a:ext uri="{FF2B5EF4-FFF2-40B4-BE49-F238E27FC236}">
                <a16:creationId xmlns:a16="http://schemas.microsoft.com/office/drawing/2014/main" xmlns="" id="{97864511-1199-458E-B96B-54F18A3841A8}"/>
              </a:ext>
            </a:extLst>
          </p:cNvPr>
          <p:cNvSpPr/>
          <p:nvPr userDrawn="1"/>
        </p:nvSpPr>
        <p:spPr>
          <a:xfrm>
            <a:off x="-509785" y="-655758"/>
            <a:ext cx="1126115" cy="1501487"/>
          </a:xfrm>
          <a:prstGeom prst="pie">
            <a:avLst>
              <a:gd name="adj1" fmla="val 0"/>
              <a:gd name="adj2" fmla="val 5432525"/>
            </a:avLst>
          </a:prstGeom>
          <a:solidFill>
            <a:srgbClr val="6BC5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8" name="圓形圖 7">
            <a:extLst>
              <a:ext uri="{FF2B5EF4-FFF2-40B4-BE49-F238E27FC236}">
                <a16:creationId xmlns:a16="http://schemas.microsoft.com/office/drawing/2014/main" xmlns="" id="{AB00A1FA-E913-47DA-A83D-0328782D135A}"/>
              </a:ext>
            </a:extLst>
          </p:cNvPr>
          <p:cNvSpPr/>
          <p:nvPr userDrawn="1"/>
        </p:nvSpPr>
        <p:spPr>
          <a:xfrm rot="10800000">
            <a:off x="7861975" y="5129455"/>
            <a:ext cx="2407809" cy="3210412"/>
          </a:xfrm>
          <a:prstGeom prst="pie">
            <a:avLst>
              <a:gd name="adj1" fmla="val 0"/>
              <a:gd name="adj2" fmla="val 5432525"/>
            </a:avLst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9" name="圓形圖 8">
            <a:extLst>
              <a:ext uri="{FF2B5EF4-FFF2-40B4-BE49-F238E27FC236}">
                <a16:creationId xmlns:a16="http://schemas.microsoft.com/office/drawing/2014/main" xmlns="" id="{299162F7-1B7C-468F-8CB9-9DF9D2CEB606}"/>
              </a:ext>
            </a:extLst>
          </p:cNvPr>
          <p:cNvSpPr/>
          <p:nvPr userDrawn="1"/>
        </p:nvSpPr>
        <p:spPr>
          <a:xfrm rot="5400000">
            <a:off x="8337581" y="-473684"/>
            <a:ext cx="1456595" cy="1092446"/>
          </a:xfrm>
          <a:prstGeom prst="pie">
            <a:avLst>
              <a:gd name="adj1" fmla="val 0"/>
              <a:gd name="adj2" fmla="val 5432525"/>
            </a:avLst>
          </a:prstGeom>
          <a:solidFill>
            <a:srgbClr val="79C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10" name="Google Shape;551;p1">
            <a:extLst>
              <a:ext uri="{FF2B5EF4-FFF2-40B4-BE49-F238E27FC236}">
                <a16:creationId xmlns:a16="http://schemas.microsoft.com/office/drawing/2014/main" xmlns="" id="{3C06C113-90B0-4BB9-A072-5B4A28E74CD2}"/>
              </a:ext>
            </a:extLst>
          </p:cNvPr>
          <p:cNvSpPr txBox="1"/>
          <p:nvPr userDrawn="1"/>
        </p:nvSpPr>
        <p:spPr>
          <a:xfrm>
            <a:off x="1200375" y="6471139"/>
            <a:ext cx="287906" cy="44035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00000"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45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kumimoji="0" sz="2000" b="1" i="0" u="none" strike="noStrike" kern="1200" cap="none" spc="45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xmlns="" id="{019A5AB0-C0C5-471A-A49F-8BC4017E4276}"/>
              </a:ext>
            </a:extLst>
          </p:cNvPr>
          <p:cNvSpPr txBox="1"/>
          <p:nvPr userDrawn="1"/>
        </p:nvSpPr>
        <p:spPr>
          <a:xfrm>
            <a:off x="50553" y="6418770"/>
            <a:ext cx="119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人口</a:t>
            </a:r>
            <a:endParaRPr kumimoji="0" lang="zh-TW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475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內文版式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xmlns="" id="{5E3A1AFB-6216-44CA-BB2D-1DC3278542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20000" contrast="-40000"/>
          </a:blip>
          <a:stretch>
            <a:fillRect/>
          </a:stretch>
        </p:blipFill>
        <p:spPr>
          <a:xfrm>
            <a:off x="50554" y="72539"/>
            <a:ext cx="9042893" cy="6712923"/>
          </a:xfrm>
          <a:prstGeom prst="rect">
            <a:avLst/>
          </a:prstGeom>
        </p:spPr>
      </p:pic>
      <p:sp>
        <p:nvSpPr>
          <p:cNvPr id="5" name="Google Shape;551;p1">
            <a:extLst>
              <a:ext uri="{FF2B5EF4-FFF2-40B4-BE49-F238E27FC236}">
                <a16:creationId xmlns:a16="http://schemas.microsoft.com/office/drawing/2014/main" xmlns="" id="{37FC36F8-051B-4B90-BEDB-77E08FB7EF79}"/>
              </a:ext>
            </a:extLst>
          </p:cNvPr>
          <p:cNvSpPr txBox="1"/>
          <p:nvPr userDrawn="1"/>
        </p:nvSpPr>
        <p:spPr>
          <a:xfrm>
            <a:off x="1200375" y="6471139"/>
            <a:ext cx="287906" cy="44035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00000"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45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kumimoji="0" sz="2000" b="1" i="0" u="none" strike="noStrike" kern="1200" cap="none" spc="45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xmlns="" id="{019A5AB0-C0C5-471A-A49F-8BC4017E4276}"/>
              </a:ext>
            </a:extLst>
          </p:cNvPr>
          <p:cNvSpPr txBox="1"/>
          <p:nvPr userDrawn="1"/>
        </p:nvSpPr>
        <p:spPr>
          <a:xfrm>
            <a:off x="50553" y="6418770"/>
            <a:ext cx="119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人口</a:t>
            </a:r>
            <a:endParaRPr kumimoji="0" lang="zh-TW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23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>
            <a:extLst>
              <a:ext uri="{FF2B5EF4-FFF2-40B4-BE49-F238E27FC236}">
                <a16:creationId xmlns:a16="http://schemas.microsoft.com/office/drawing/2014/main" xmlns="" id="{AFBB9802-8122-44F8-B63A-BE22A1E4AC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20000" contrast="-40000"/>
          </a:blip>
          <a:stretch>
            <a:fillRect/>
          </a:stretch>
        </p:blipFill>
        <p:spPr>
          <a:xfrm>
            <a:off x="50554" y="72539"/>
            <a:ext cx="9042893" cy="6712923"/>
          </a:xfrm>
          <a:prstGeom prst="rect">
            <a:avLst/>
          </a:prstGeom>
        </p:spPr>
      </p:pic>
      <p:sp>
        <p:nvSpPr>
          <p:cNvPr id="6" name="Google Shape;551;p1">
            <a:extLst>
              <a:ext uri="{FF2B5EF4-FFF2-40B4-BE49-F238E27FC236}">
                <a16:creationId xmlns:a16="http://schemas.microsoft.com/office/drawing/2014/main" xmlns="" id="{9521C5BC-C743-4090-BFC1-A0B41265287E}"/>
              </a:ext>
            </a:extLst>
          </p:cNvPr>
          <p:cNvSpPr txBox="1"/>
          <p:nvPr userDrawn="1"/>
        </p:nvSpPr>
        <p:spPr>
          <a:xfrm>
            <a:off x="1200375" y="6471139"/>
            <a:ext cx="287906" cy="44035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00000"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45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kumimoji="0" sz="2000" b="1" i="0" u="none" strike="noStrike" kern="1200" cap="none" spc="45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xmlns="" id="{019A5AB0-C0C5-471A-A49F-8BC4017E4276}"/>
              </a:ext>
            </a:extLst>
          </p:cNvPr>
          <p:cNvSpPr txBox="1"/>
          <p:nvPr userDrawn="1"/>
        </p:nvSpPr>
        <p:spPr>
          <a:xfrm>
            <a:off x="50553" y="6418770"/>
            <a:ext cx="119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人口</a:t>
            </a:r>
            <a:endParaRPr kumimoji="0" lang="zh-TW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17" name="群組 7">
            <a:extLst>
              <a:ext uri="{FF2B5EF4-FFF2-40B4-BE49-F238E27FC236}">
                <a16:creationId xmlns:a16="http://schemas.microsoft.com/office/drawing/2014/main" xmlns="" id="{9D496154-CED6-4454-8FE9-5666A6A09168}"/>
              </a:ext>
            </a:extLst>
          </p:cNvPr>
          <p:cNvGrpSpPr/>
          <p:nvPr userDrawn="1"/>
        </p:nvGrpSpPr>
        <p:grpSpPr>
          <a:xfrm>
            <a:off x="111107" y="209526"/>
            <a:ext cx="1854200" cy="1350433"/>
            <a:chOff x="503238" y="479425"/>
            <a:chExt cx="1854200" cy="1012825"/>
          </a:xfrm>
          <a:solidFill>
            <a:srgbClr val="6BC5CA"/>
          </a:solidFill>
        </p:grpSpPr>
        <p:sp>
          <p:nvSpPr>
            <p:cNvPr id="18" name="手繪多邊形 8">
              <a:extLst>
                <a:ext uri="{FF2B5EF4-FFF2-40B4-BE49-F238E27FC236}">
                  <a16:creationId xmlns:a16="http://schemas.microsoft.com/office/drawing/2014/main" xmlns="" id="{A3BBECA0-80DF-44EE-99E3-017E6F3EF6DE}"/>
                </a:ext>
              </a:extLst>
            </p:cNvPr>
            <p:cNvSpPr/>
            <p:nvPr/>
          </p:nvSpPr>
          <p:spPr>
            <a:xfrm>
              <a:off x="503238" y="479425"/>
              <a:ext cx="1854200" cy="1012825"/>
            </a:xfrm>
            <a:custGeom>
              <a:avLst/>
              <a:gdLst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0 w 1854200"/>
                <a:gd name="connsiteY4" fmla="*/ 660400 h 660400"/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331787 w 1854200"/>
                <a:gd name="connsiteY4" fmla="*/ 660400 h 660400"/>
                <a:gd name="connsiteX5" fmla="*/ 0 w 1854200"/>
                <a:gd name="connsiteY5" fmla="*/ 660400 h 660400"/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493712 w 1854200"/>
                <a:gd name="connsiteY4" fmla="*/ 657225 h 660400"/>
                <a:gd name="connsiteX5" fmla="*/ 331787 w 1854200"/>
                <a:gd name="connsiteY5" fmla="*/ 660400 h 660400"/>
                <a:gd name="connsiteX6" fmla="*/ 0 w 1854200"/>
                <a:gd name="connsiteY6" fmla="*/ 660400 h 660400"/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608012 w 1854200"/>
                <a:gd name="connsiteY4" fmla="*/ 657225 h 660400"/>
                <a:gd name="connsiteX5" fmla="*/ 493712 w 1854200"/>
                <a:gd name="connsiteY5" fmla="*/ 657225 h 660400"/>
                <a:gd name="connsiteX6" fmla="*/ 331787 w 1854200"/>
                <a:gd name="connsiteY6" fmla="*/ 660400 h 660400"/>
                <a:gd name="connsiteX7" fmla="*/ 0 w 1854200"/>
                <a:gd name="connsiteY7" fmla="*/ 660400 h 660400"/>
                <a:gd name="connsiteX0" fmla="*/ 0 w 1854200"/>
                <a:gd name="connsiteY0" fmla="*/ 660400 h 1012825"/>
                <a:gd name="connsiteX1" fmla="*/ 165100 w 1854200"/>
                <a:gd name="connsiteY1" fmla="*/ 0 h 1012825"/>
                <a:gd name="connsiteX2" fmla="*/ 1854200 w 1854200"/>
                <a:gd name="connsiteY2" fmla="*/ 0 h 1012825"/>
                <a:gd name="connsiteX3" fmla="*/ 1689100 w 1854200"/>
                <a:gd name="connsiteY3" fmla="*/ 660400 h 1012825"/>
                <a:gd name="connsiteX4" fmla="*/ 608012 w 1854200"/>
                <a:gd name="connsiteY4" fmla="*/ 657225 h 1012825"/>
                <a:gd name="connsiteX5" fmla="*/ 663574 w 1854200"/>
                <a:gd name="connsiteY5" fmla="*/ 1012825 h 1012825"/>
                <a:gd name="connsiteX6" fmla="*/ 331787 w 1854200"/>
                <a:gd name="connsiteY6" fmla="*/ 660400 h 1012825"/>
                <a:gd name="connsiteX7" fmla="*/ 0 w 1854200"/>
                <a:gd name="connsiteY7" fmla="*/ 660400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4200" h="1012825">
                  <a:moveTo>
                    <a:pt x="0" y="660400"/>
                  </a:moveTo>
                  <a:lnTo>
                    <a:pt x="165100" y="0"/>
                  </a:lnTo>
                  <a:lnTo>
                    <a:pt x="1854200" y="0"/>
                  </a:lnTo>
                  <a:lnTo>
                    <a:pt x="1689100" y="660400"/>
                  </a:lnTo>
                  <a:lnTo>
                    <a:pt x="608012" y="657225"/>
                  </a:lnTo>
                  <a:lnTo>
                    <a:pt x="663574" y="1012825"/>
                  </a:lnTo>
                  <a:lnTo>
                    <a:pt x="331787" y="660400"/>
                  </a:lnTo>
                  <a:lnTo>
                    <a:pt x="0" y="6604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" name="平行四邊形 18">
              <a:extLst>
                <a:ext uri="{FF2B5EF4-FFF2-40B4-BE49-F238E27FC236}">
                  <a16:creationId xmlns:a16="http://schemas.microsoft.com/office/drawing/2014/main" xmlns="" id="{F94A1C90-6F65-4316-8F8F-25B8BE67BF7B}"/>
                </a:ext>
              </a:extLst>
            </p:cNvPr>
            <p:cNvSpPr/>
            <p:nvPr/>
          </p:nvSpPr>
          <p:spPr>
            <a:xfrm>
              <a:off x="503238" y="479425"/>
              <a:ext cx="1854200" cy="6604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800" b="1" dirty="0"/>
                <a:t>小百科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154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影音學習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122;p67">
            <a:extLst>
              <a:ext uri="{FF2B5EF4-FFF2-40B4-BE49-F238E27FC236}">
                <a16:creationId xmlns:a16="http://schemas.microsoft.com/office/drawing/2014/main" xmlns="" id="{5A1CEE83-EFC6-4D0E-A4C3-95053A062CD6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t="35128" r="12542"/>
          <a:stretch/>
        </p:blipFill>
        <p:spPr>
          <a:xfrm>
            <a:off x="7763948" y="-1"/>
            <a:ext cx="1359609" cy="13446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24;p67">
            <a:extLst>
              <a:ext uri="{FF2B5EF4-FFF2-40B4-BE49-F238E27FC236}">
                <a16:creationId xmlns:a16="http://schemas.microsoft.com/office/drawing/2014/main" xmlns="" id="{27C65FE2-4AC6-4E36-B23A-94D1063421CD}"/>
              </a:ext>
            </a:extLst>
          </p:cNvPr>
          <p:cNvSpPr/>
          <p:nvPr/>
        </p:nvSpPr>
        <p:spPr>
          <a:xfrm rot="8311311">
            <a:off x="187543" y="5304218"/>
            <a:ext cx="1853830" cy="226828"/>
          </a:xfrm>
          <a:prstGeom prst="flowChartProcess">
            <a:avLst/>
          </a:prstGeom>
          <a:solidFill>
            <a:srgbClr val="FFFFFF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9" name="Google Shape;125;p67">
            <a:extLst>
              <a:ext uri="{FF2B5EF4-FFF2-40B4-BE49-F238E27FC236}">
                <a16:creationId xmlns:a16="http://schemas.microsoft.com/office/drawing/2014/main" xmlns="" id="{F233ABDE-A7B8-4EFC-8A21-6FDC2E4F99D0}"/>
              </a:ext>
            </a:extLst>
          </p:cNvPr>
          <p:cNvSpPr/>
          <p:nvPr/>
        </p:nvSpPr>
        <p:spPr>
          <a:xfrm rot="8311311">
            <a:off x="50385" y="5001273"/>
            <a:ext cx="1853830" cy="226828"/>
          </a:xfrm>
          <a:prstGeom prst="flowChartProcess">
            <a:avLst/>
          </a:prstGeom>
          <a:solidFill>
            <a:srgbClr val="FFFFFF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0" name="Google Shape;126;p67">
            <a:extLst>
              <a:ext uri="{FF2B5EF4-FFF2-40B4-BE49-F238E27FC236}">
                <a16:creationId xmlns:a16="http://schemas.microsoft.com/office/drawing/2014/main" xmlns="" id="{237AE935-BCD1-473D-8DA6-CBFF4931484C}"/>
              </a:ext>
            </a:extLst>
          </p:cNvPr>
          <p:cNvSpPr/>
          <p:nvPr/>
        </p:nvSpPr>
        <p:spPr>
          <a:xfrm rot="8311311">
            <a:off x="-86773" y="4698329"/>
            <a:ext cx="1853830" cy="226828"/>
          </a:xfrm>
          <a:prstGeom prst="flowChartProcess">
            <a:avLst/>
          </a:prstGeom>
          <a:solidFill>
            <a:srgbClr val="FFFFFF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6" name="手繪多邊形: 圖案 65">
            <a:extLst>
              <a:ext uri="{FF2B5EF4-FFF2-40B4-BE49-F238E27FC236}">
                <a16:creationId xmlns:a16="http://schemas.microsoft.com/office/drawing/2014/main" xmlns="" id="{4A1941F7-7C5C-4FE5-92E4-C06F2743A6FF}"/>
              </a:ext>
            </a:extLst>
          </p:cNvPr>
          <p:cNvSpPr/>
          <p:nvPr/>
        </p:nvSpPr>
        <p:spPr>
          <a:xfrm rot="8311311">
            <a:off x="-223931" y="4395385"/>
            <a:ext cx="1853830" cy="226828"/>
          </a:xfrm>
          <a:custGeom>
            <a:avLst/>
            <a:gdLst>
              <a:gd name="connsiteX0" fmla="*/ 0 w 1853830"/>
              <a:gd name="connsiteY0" fmla="*/ 170121 h 170121"/>
              <a:gd name="connsiteX1" fmla="*/ 0 w 1853830"/>
              <a:gd name="connsiteY1" fmla="*/ 0 h 170121"/>
              <a:gd name="connsiteX2" fmla="*/ 1853830 w 1853830"/>
              <a:gd name="connsiteY2" fmla="*/ 0 h 170121"/>
              <a:gd name="connsiteX3" fmla="*/ 1853830 w 1853830"/>
              <a:gd name="connsiteY3" fmla="*/ 97941 h 170121"/>
              <a:gd name="connsiteX4" fmla="*/ 1790020 w 1853830"/>
              <a:gd name="connsiteY4" fmla="*/ 170121 h 170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830" h="170121">
                <a:moveTo>
                  <a:pt x="0" y="170121"/>
                </a:moveTo>
                <a:lnTo>
                  <a:pt x="0" y="0"/>
                </a:lnTo>
                <a:lnTo>
                  <a:pt x="1853830" y="0"/>
                </a:lnTo>
                <a:lnTo>
                  <a:pt x="1853830" y="97941"/>
                </a:lnTo>
                <a:lnTo>
                  <a:pt x="1790020" y="170121"/>
                </a:lnTo>
                <a:close/>
              </a:path>
            </a:pathLst>
          </a:custGeom>
          <a:solidFill>
            <a:srgbClr val="FFFFFF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52" name="手繪多邊形: 圖案 51">
            <a:extLst>
              <a:ext uri="{FF2B5EF4-FFF2-40B4-BE49-F238E27FC236}">
                <a16:creationId xmlns:a16="http://schemas.microsoft.com/office/drawing/2014/main" xmlns="" id="{784CEB5E-CA52-475D-9928-DE40B86DF6FD}"/>
              </a:ext>
            </a:extLst>
          </p:cNvPr>
          <p:cNvSpPr/>
          <p:nvPr userDrawn="1"/>
        </p:nvSpPr>
        <p:spPr>
          <a:xfrm rot="19583328">
            <a:off x="7184243" y="5555212"/>
            <a:ext cx="2175574" cy="148269"/>
          </a:xfrm>
          <a:custGeom>
            <a:avLst/>
            <a:gdLst>
              <a:gd name="connsiteX0" fmla="*/ 2175574 w 2175574"/>
              <a:gd name="connsiteY0" fmla="*/ 0 h 111202"/>
              <a:gd name="connsiteX1" fmla="*/ 2101660 w 2175574"/>
              <a:gd name="connsiteY1" fmla="*/ 111202 h 111202"/>
              <a:gd name="connsiteX2" fmla="*/ 0 w 2175574"/>
              <a:gd name="connsiteY2" fmla="*/ 111202 h 111202"/>
              <a:gd name="connsiteX3" fmla="*/ 0 w 2175574"/>
              <a:gd name="connsiteY3" fmla="*/ 0 h 11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5574" h="111202">
                <a:moveTo>
                  <a:pt x="2175574" y="0"/>
                </a:moveTo>
                <a:lnTo>
                  <a:pt x="2101660" y="111202"/>
                </a:lnTo>
                <a:lnTo>
                  <a:pt x="0" y="1112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54" name="手繪多邊形: 圖案 53">
            <a:extLst>
              <a:ext uri="{FF2B5EF4-FFF2-40B4-BE49-F238E27FC236}">
                <a16:creationId xmlns:a16="http://schemas.microsoft.com/office/drawing/2014/main" xmlns="" id="{2BBF672D-4794-4C68-B4B0-1ED0A1792B05}"/>
              </a:ext>
            </a:extLst>
          </p:cNvPr>
          <p:cNvSpPr/>
          <p:nvPr userDrawn="1"/>
        </p:nvSpPr>
        <p:spPr>
          <a:xfrm rot="19583328">
            <a:off x="7259601" y="5798080"/>
            <a:ext cx="2093342" cy="148269"/>
          </a:xfrm>
          <a:custGeom>
            <a:avLst/>
            <a:gdLst>
              <a:gd name="connsiteX0" fmla="*/ 2093342 w 2093342"/>
              <a:gd name="connsiteY0" fmla="*/ 0 h 111202"/>
              <a:gd name="connsiteX1" fmla="*/ 2019428 w 2093342"/>
              <a:gd name="connsiteY1" fmla="*/ 111202 h 111202"/>
              <a:gd name="connsiteX2" fmla="*/ 0 w 2093342"/>
              <a:gd name="connsiteY2" fmla="*/ 111202 h 111202"/>
              <a:gd name="connsiteX3" fmla="*/ 0 w 2093342"/>
              <a:gd name="connsiteY3" fmla="*/ 0 h 11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342" h="111202">
                <a:moveTo>
                  <a:pt x="2093342" y="0"/>
                </a:moveTo>
                <a:lnTo>
                  <a:pt x="2019428" y="111202"/>
                </a:lnTo>
                <a:lnTo>
                  <a:pt x="0" y="1112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2" name="手繪多邊形: 圖案 61">
            <a:extLst>
              <a:ext uri="{FF2B5EF4-FFF2-40B4-BE49-F238E27FC236}">
                <a16:creationId xmlns:a16="http://schemas.microsoft.com/office/drawing/2014/main" xmlns="" id="{27A470ED-514B-429D-AB64-A612B0DAD07B}"/>
              </a:ext>
            </a:extLst>
          </p:cNvPr>
          <p:cNvSpPr/>
          <p:nvPr userDrawn="1"/>
        </p:nvSpPr>
        <p:spPr>
          <a:xfrm rot="19583328">
            <a:off x="7334959" y="6040948"/>
            <a:ext cx="2011111" cy="148269"/>
          </a:xfrm>
          <a:custGeom>
            <a:avLst/>
            <a:gdLst>
              <a:gd name="connsiteX0" fmla="*/ 2011111 w 2011111"/>
              <a:gd name="connsiteY0" fmla="*/ 0 h 111202"/>
              <a:gd name="connsiteX1" fmla="*/ 1937197 w 2011111"/>
              <a:gd name="connsiteY1" fmla="*/ 111202 h 111202"/>
              <a:gd name="connsiteX2" fmla="*/ 82642 w 2011111"/>
              <a:gd name="connsiteY2" fmla="*/ 111202 h 111202"/>
              <a:gd name="connsiteX3" fmla="*/ 0 w 2011111"/>
              <a:gd name="connsiteY3" fmla="*/ 56272 h 111202"/>
              <a:gd name="connsiteX4" fmla="*/ 0 w 2011111"/>
              <a:gd name="connsiteY4" fmla="*/ 0 h 11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1111" h="111202">
                <a:moveTo>
                  <a:pt x="2011111" y="0"/>
                </a:moveTo>
                <a:lnTo>
                  <a:pt x="1937197" y="111202"/>
                </a:lnTo>
                <a:lnTo>
                  <a:pt x="82642" y="111202"/>
                </a:lnTo>
                <a:lnTo>
                  <a:pt x="0" y="5627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4" name="手繪多邊形: 圖案 63">
            <a:extLst>
              <a:ext uri="{FF2B5EF4-FFF2-40B4-BE49-F238E27FC236}">
                <a16:creationId xmlns:a16="http://schemas.microsoft.com/office/drawing/2014/main" xmlns="" id="{4167C773-37A7-4AC6-810A-957F9DF6FC21}"/>
              </a:ext>
            </a:extLst>
          </p:cNvPr>
          <p:cNvSpPr/>
          <p:nvPr userDrawn="1"/>
        </p:nvSpPr>
        <p:spPr>
          <a:xfrm rot="19583328">
            <a:off x="7596604" y="6208798"/>
            <a:ext cx="1725598" cy="148269"/>
          </a:xfrm>
          <a:custGeom>
            <a:avLst/>
            <a:gdLst>
              <a:gd name="connsiteX0" fmla="*/ 1725598 w 1725598"/>
              <a:gd name="connsiteY0" fmla="*/ 0 h 111202"/>
              <a:gd name="connsiteX1" fmla="*/ 1651684 w 1725598"/>
              <a:gd name="connsiteY1" fmla="*/ 111202 h 111202"/>
              <a:gd name="connsiteX2" fmla="*/ 167301 w 1725598"/>
              <a:gd name="connsiteY2" fmla="*/ 111202 h 111202"/>
              <a:gd name="connsiteX3" fmla="*/ 0 w 1725598"/>
              <a:gd name="connsiteY3" fmla="*/ 0 h 11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5598" h="111202">
                <a:moveTo>
                  <a:pt x="1725598" y="0"/>
                </a:moveTo>
                <a:lnTo>
                  <a:pt x="1651684" y="111202"/>
                </a:lnTo>
                <a:lnTo>
                  <a:pt x="167301" y="1112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grpSp>
        <p:nvGrpSpPr>
          <p:cNvPr id="17" name="Google Shape;133;p67">
            <a:extLst>
              <a:ext uri="{FF2B5EF4-FFF2-40B4-BE49-F238E27FC236}">
                <a16:creationId xmlns:a16="http://schemas.microsoft.com/office/drawing/2014/main" xmlns="" id="{4C96D48E-0F30-4844-A597-642F7486F138}"/>
              </a:ext>
            </a:extLst>
          </p:cNvPr>
          <p:cNvGrpSpPr/>
          <p:nvPr userDrawn="1"/>
        </p:nvGrpSpPr>
        <p:grpSpPr>
          <a:xfrm>
            <a:off x="332390" y="-119231"/>
            <a:ext cx="1152662" cy="1623916"/>
            <a:chOff x="332390" y="-107712"/>
            <a:chExt cx="1152662" cy="1217937"/>
          </a:xfrm>
        </p:grpSpPr>
        <p:sp>
          <p:nvSpPr>
            <p:cNvPr id="18" name="Google Shape;134;p67">
              <a:extLst>
                <a:ext uri="{FF2B5EF4-FFF2-40B4-BE49-F238E27FC236}">
                  <a16:creationId xmlns:a16="http://schemas.microsoft.com/office/drawing/2014/main" xmlns="" id="{21C75A54-9B09-47E8-ABBC-62500B908A54}"/>
                </a:ext>
              </a:extLst>
            </p:cNvPr>
            <p:cNvSpPr/>
            <p:nvPr/>
          </p:nvSpPr>
          <p:spPr>
            <a:xfrm rot="5400000" flipH="1">
              <a:off x="403508" y="255511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9" name="Google Shape;135;p67">
              <a:extLst>
                <a:ext uri="{FF2B5EF4-FFF2-40B4-BE49-F238E27FC236}">
                  <a16:creationId xmlns:a16="http://schemas.microsoft.com/office/drawing/2014/main" xmlns="" id="{A154D4FF-0A4D-4471-B795-F59400794EA5}"/>
                </a:ext>
              </a:extLst>
            </p:cNvPr>
            <p:cNvSpPr/>
            <p:nvPr/>
          </p:nvSpPr>
          <p:spPr>
            <a:xfrm rot="5400000">
              <a:off x="709417" y="5414"/>
              <a:ext cx="451573" cy="225321"/>
            </a:xfrm>
            <a:prstGeom prst="roundRect">
              <a:avLst>
                <a:gd name="adj" fmla="val 4121"/>
              </a:avLst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1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20" name="Google Shape;136;p67">
              <a:extLst>
                <a:ext uri="{FF2B5EF4-FFF2-40B4-BE49-F238E27FC236}">
                  <a16:creationId xmlns:a16="http://schemas.microsoft.com/office/drawing/2014/main" xmlns="" id="{CDA02382-50EC-4580-A050-3A1AAFBDE3C0}"/>
                </a:ext>
              </a:extLst>
            </p:cNvPr>
            <p:cNvSpPr txBox="1"/>
            <p:nvPr/>
          </p:nvSpPr>
          <p:spPr>
            <a:xfrm>
              <a:off x="385356" y="316006"/>
              <a:ext cx="1099696" cy="744168"/>
            </a:xfrm>
            <a:prstGeom prst="rect">
              <a:avLst/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62626"/>
                </a:buClr>
                <a:buSzPts val="4400"/>
                <a:buFont typeface="Microsoft JhengHei"/>
                <a:buNone/>
                <a:tabLst/>
                <a:defRPr/>
              </a:pPr>
              <a:r>
                <a:rPr kumimoji="0" lang="zh-TW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影</a:t>
              </a:r>
              <a:endParaRPr kumimoji="0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21" name="Google Shape;137;p67">
              <a:extLst>
                <a:ext uri="{FF2B5EF4-FFF2-40B4-BE49-F238E27FC236}">
                  <a16:creationId xmlns:a16="http://schemas.microsoft.com/office/drawing/2014/main" xmlns="" id="{2562FEE9-6C23-4BA5-AB2A-44A0C0A9625C}"/>
                </a:ext>
              </a:extLst>
            </p:cNvPr>
            <p:cNvSpPr/>
            <p:nvPr/>
          </p:nvSpPr>
          <p:spPr>
            <a:xfrm rot="5400000" flipH="1">
              <a:off x="-30831" y="687158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22" name="Google Shape;138;p67">
              <a:extLst>
                <a:ext uri="{FF2B5EF4-FFF2-40B4-BE49-F238E27FC236}">
                  <a16:creationId xmlns:a16="http://schemas.microsoft.com/office/drawing/2014/main" xmlns="" id="{A6BDBF0D-4F31-44DC-9CAE-E686524347B1}"/>
                </a:ext>
              </a:extLst>
            </p:cNvPr>
            <p:cNvSpPr/>
            <p:nvPr/>
          </p:nvSpPr>
          <p:spPr>
            <a:xfrm rot="10800000">
              <a:off x="332390" y="1064506"/>
              <a:ext cx="1152662" cy="45719"/>
            </a:xfrm>
            <a:prstGeom prst="parallelogram">
              <a:avLst>
                <a:gd name="adj" fmla="val 118393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23" name="Google Shape;139;p67">
            <a:extLst>
              <a:ext uri="{FF2B5EF4-FFF2-40B4-BE49-F238E27FC236}">
                <a16:creationId xmlns:a16="http://schemas.microsoft.com/office/drawing/2014/main" xmlns="" id="{140813F2-24BD-49AE-AD63-90B0DF0CF065}"/>
              </a:ext>
            </a:extLst>
          </p:cNvPr>
          <p:cNvGrpSpPr/>
          <p:nvPr userDrawn="1"/>
        </p:nvGrpSpPr>
        <p:grpSpPr>
          <a:xfrm>
            <a:off x="1593223" y="-119231"/>
            <a:ext cx="1152662" cy="1623916"/>
            <a:chOff x="332390" y="-107712"/>
            <a:chExt cx="1152662" cy="1217937"/>
          </a:xfrm>
        </p:grpSpPr>
        <p:sp>
          <p:nvSpPr>
            <p:cNvPr id="24" name="Google Shape;140;p67">
              <a:extLst>
                <a:ext uri="{FF2B5EF4-FFF2-40B4-BE49-F238E27FC236}">
                  <a16:creationId xmlns:a16="http://schemas.microsoft.com/office/drawing/2014/main" xmlns="" id="{B91AA100-58F8-4D77-ACD1-9D569D5320AB}"/>
                </a:ext>
              </a:extLst>
            </p:cNvPr>
            <p:cNvSpPr/>
            <p:nvPr/>
          </p:nvSpPr>
          <p:spPr>
            <a:xfrm rot="5400000" flipH="1">
              <a:off x="403508" y="255511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25" name="Google Shape;141;p67">
              <a:extLst>
                <a:ext uri="{FF2B5EF4-FFF2-40B4-BE49-F238E27FC236}">
                  <a16:creationId xmlns:a16="http://schemas.microsoft.com/office/drawing/2014/main" xmlns="" id="{55402D6F-1E46-4BDD-AC8C-9CD91ED5CE10}"/>
                </a:ext>
              </a:extLst>
            </p:cNvPr>
            <p:cNvSpPr/>
            <p:nvPr/>
          </p:nvSpPr>
          <p:spPr>
            <a:xfrm rot="5400000">
              <a:off x="709417" y="5414"/>
              <a:ext cx="451573" cy="225321"/>
            </a:xfrm>
            <a:prstGeom prst="roundRect">
              <a:avLst>
                <a:gd name="adj" fmla="val 4121"/>
              </a:avLst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1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26" name="Google Shape;142;p67">
              <a:extLst>
                <a:ext uri="{FF2B5EF4-FFF2-40B4-BE49-F238E27FC236}">
                  <a16:creationId xmlns:a16="http://schemas.microsoft.com/office/drawing/2014/main" xmlns="" id="{48DE9E0A-4368-467C-A8B5-6438C53B4FF0}"/>
                </a:ext>
              </a:extLst>
            </p:cNvPr>
            <p:cNvSpPr txBox="1"/>
            <p:nvPr/>
          </p:nvSpPr>
          <p:spPr>
            <a:xfrm>
              <a:off x="385356" y="316006"/>
              <a:ext cx="1099696" cy="744168"/>
            </a:xfrm>
            <a:prstGeom prst="rect">
              <a:avLst/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62626"/>
                </a:buClr>
                <a:buSzPts val="4400"/>
                <a:buFont typeface="Microsoft JhengHei"/>
                <a:buNone/>
                <a:tabLst/>
                <a:defRPr/>
              </a:pPr>
              <a:r>
                <a:rPr kumimoji="0" lang="zh-TW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音</a:t>
              </a:r>
              <a:endParaRPr kumimoji="0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27" name="Google Shape;143;p67">
              <a:extLst>
                <a:ext uri="{FF2B5EF4-FFF2-40B4-BE49-F238E27FC236}">
                  <a16:creationId xmlns:a16="http://schemas.microsoft.com/office/drawing/2014/main" xmlns="" id="{2BC41E92-B5AD-4975-9474-154602C12389}"/>
                </a:ext>
              </a:extLst>
            </p:cNvPr>
            <p:cNvSpPr/>
            <p:nvPr/>
          </p:nvSpPr>
          <p:spPr>
            <a:xfrm rot="5400000" flipH="1">
              <a:off x="-30831" y="687158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28" name="Google Shape;144;p67">
              <a:extLst>
                <a:ext uri="{FF2B5EF4-FFF2-40B4-BE49-F238E27FC236}">
                  <a16:creationId xmlns:a16="http://schemas.microsoft.com/office/drawing/2014/main" xmlns="" id="{F880DF88-404F-4861-A2FC-21986801242F}"/>
                </a:ext>
              </a:extLst>
            </p:cNvPr>
            <p:cNvSpPr/>
            <p:nvPr/>
          </p:nvSpPr>
          <p:spPr>
            <a:xfrm rot="10800000">
              <a:off x="332390" y="1064506"/>
              <a:ext cx="1152662" cy="45719"/>
            </a:xfrm>
            <a:prstGeom prst="parallelogram">
              <a:avLst>
                <a:gd name="adj" fmla="val 118393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29" name="Google Shape;145;p67">
            <a:extLst>
              <a:ext uri="{FF2B5EF4-FFF2-40B4-BE49-F238E27FC236}">
                <a16:creationId xmlns:a16="http://schemas.microsoft.com/office/drawing/2014/main" xmlns="" id="{FE08A8A4-9208-4BB2-BB43-11A3F39E3C40}"/>
              </a:ext>
            </a:extLst>
          </p:cNvPr>
          <p:cNvGrpSpPr/>
          <p:nvPr userDrawn="1"/>
        </p:nvGrpSpPr>
        <p:grpSpPr>
          <a:xfrm>
            <a:off x="2854056" y="-119231"/>
            <a:ext cx="1152662" cy="1623916"/>
            <a:chOff x="332390" y="-107712"/>
            <a:chExt cx="1152662" cy="1217937"/>
          </a:xfrm>
        </p:grpSpPr>
        <p:sp>
          <p:nvSpPr>
            <p:cNvPr id="30" name="Google Shape;146;p67">
              <a:extLst>
                <a:ext uri="{FF2B5EF4-FFF2-40B4-BE49-F238E27FC236}">
                  <a16:creationId xmlns:a16="http://schemas.microsoft.com/office/drawing/2014/main" xmlns="" id="{2317A868-2EF9-4E34-A3DB-463CD8F85BB0}"/>
                </a:ext>
              </a:extLst>
            </p:cNvPr>
            <p:cNvSpPr/>
            <p:nvPr/>
          </p:nvSpPr>
          <p:spPr>
            <a:xfrm rot="5400000" flipH="1">
              <a:off x="403508" y="255511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31" name="Google Shape;147;p67">
              <a:extLst>
                <a:ext uri="{FF2B5EF4-FFF2-40B4-BE49-F238E27FC236}">
                  <a16:creationId xmlns:a16="http://schemas.microsoft.com/office/drawing/2014/main" xmlns="" id="{16250AFD-EA37-4105-8FC2-6BCA2DD75C21}"/>
                </a:ext>
              </a:extLst>
            </p:cNvPr>
            <p:cNvSpPr/>
            <p:nvPr/>
          </p:nvSpPr>
          <p:spPr>
            <a:xfrm rot="5400000">
              <a:off x="709417" y="5414"/>
              <a:ext cx="451573" cy="225321"/>
            </a:xfrm>
            <a:prstGeom prst="roundRect">
              <a:avLst>
                <a:gd name="adj" fmla="val 4121"/>
              </a:avLst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1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32" name="Google Shape;148;p67">
              <a:extLst>
                <a:ext uri="{FF2B5EF4-FFF2-40B4-BE49-F238E27FC236}">
                  <a16:creationId xmlns:a16="http://schemas.microsoft.com/office/drawing/2014/main" xmlns="" id="{000F3221-2B53-42D7-882A-41CE5931EB0C}"/>
                </a:ext>
              </a:extLst>
            </p:cNvPr>
            <p:cNvSpPr txBox="1"/>
            <p:nvPr/>
          </p:nvSpPr>
          <p:spPr>
            <a:xfrm>
              <a:off x="385356" y="316006"/>
              <a:ext cx="1099696" cy="744168"/>
            </a:xfrm>
            <a:prstGeom prst="rect">
              <a:avLst/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62626"/>
                </a:buClr>
                <a:buSzPts val="4400"/>
                <a:buFont typeface="Microsoft JhengHei"/>
                <a:buNone/>
                <a:tabLst/>
                <a:defRPr/>
              </a:pPr>
              <a:r>
                <a:rPr kumimoji="0" lang="zh-TW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學</a:t>
              </a:r>
              <a:endParaRPr kumimoji="0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33" name="Google Shape;149;p67">
              <a:extLst>
                <a:ext uri="{FF2B5EF4-FFF2-40B4-BE49-F238E27FC236}">
                  <a16:creationId xmlns:a16="http://schemas.microsoft.com/office/drawing/2014/main" xmlns="" id="{D1BB1770-655A-4164-B2BF-062689EC0AEA}"/>
                </a:ext>
              </a:extLst>
            </p:cNvPr>
            <p:cNvSpPr/>
            <p:nvPr/>
          </p:nvSpPr>
          <p:spPr>
            <a:xfrm rot="5400000" flipH="1">
              <a:off x="-30831" y="687158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34" name="Google Shape;150;p67">
              <a:extLst>
                <a:ext uri="{FF2B5EF4-FFF2-40B4-BE49-F238E27FC236}">
                  <a16:creationId xmlns:a16="http://schemas.microsoft.com/office/drawing/2014/main" xmlns="" id="{286CADD7-3E5B-4529-8B09-2375297965AD}"/>
                </a:ext>
              </a:extLst>
            </p:cNvPr>
            <p:cNvSpPr/>
            <p:nvPr/>
          </p:nvSpPr>
          <p:spPr>
            <a:xfrm rot="10800000">
              <a:off x="332390" y="1064506"/>
              <a:ext cx="1152662" cy="45719"/>
            </a:xfrm>
            <a:prstGeom prst="parallelogram">
              <a:avLst>
                <a:gd name="adj" fmla="val 118393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35" name="Google Shape;151;p67">
            <a:extLst>
              <a:ext uri="{FF2B5EF4-FFF2-40B4-BE49-F238E27FC236}">
                <a16:creationId xmlns:a16="http://schemas.microsoft.com/office/drawing/2014/main" xmlns="" id="{6BDE2A63-5651-4C37-99CD-4CFC83E50F7C}"/>
              </a:ext>
            </a:extLst>
          </p:cNvPr>
          <p:cNvGrpSpPr/>
          <p:nvPr userDrawn="1"/>
        </p:nvGrpSpPr>
        <p:grpSpPr>
          <a:xfrm>
            <a:off x="4114888" y="-119231"/>
            <a:ext cx="1152662" cy="1623916"/>
            <a:chOff x="332390" y="-107712"/>
            <a:chExt cx="1152662" cy="1217937"/>
          </a:xfrm>
        </p:grpSpPr>
        <p:sp>
          <p:nvSpPr>
            <p:cNvPr id="36" name="Google Shape;152;p67">
              <a:extLst>
                <a:ext uri="{FF2B5EF4-FFF2-40B4-BE49-F238E27FC236}">
                  <a16:creationId xmlns:a16="http://schemas.microsoft.com/office/drawing/2014/main" xmlns="" id="{B9BC6B45-6BE7-4117-B8CA-9FAC2AB0DE9A}"/>
                </a:ext>
              </a:extLst>
            </p:cNvPr>
            <p:cNvSpPr/>
            <p:nvPr/>
          </p:nvSpPr>
          <p:spPr>
            <a:xfrm rot="5400000" flipH="1">
              <a:off x="403508" y="255511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37" name="Google Shape;153;p67">
              <a:extLst>
                <a:ext uri="{FF2B5EF4-FFF2-40B4-BE49-F238E27FC236}">
                  <a16:creationId xmlns:a16="http://schemas.microsoft.com/office/drawing/2014/main" xmlns="" id="{BFA1D84F-CF45-4081-B62C-91471F38D59F}"/>
                </a:ext>
              </a:extLst>
            </p:cNvPr>
            <p:cNvSpPr/>
            <p:nvPr/>
          </p:nvSpPr>
          <p:spPr>
            <a:xfrm rot="5400000">
              <a:off x="709417" y="5414"/>
              <a:ext cx="451573" cy="225321"/>
            </a:xfrm>
            <a:prstGeom prst="roundRect">
              <a:avLst>
                <a:gd name="adj" fmla="val 4121"/>
              </a:avLst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1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38" name="Google Shape;154;p67">
              <a:extLst>
                <a:ext uri="{FF2B5EF4-FFF2-40B4-BE49-F238E27FC236}">
                  <a16:creationId xmlns:a16="http://schemas.microsoft.com/office/drawing/2014/main" xmlns="" id="{B506580A-425C-4C58-A437-C48FC594D996}"/>
                </a:ext>
              </a:extLst>
            </p:cNvPr>
            <p:cNvSpPr txBox="1"/>
            <p:nvPr/>
          </p:nvSpPr>
          <p:spPr>
            <a:xfrm>
              <a:off x="385356" y="316006"/>
              <a:ext cx="1099696" cy="744168"/>
            </a:xfrm>
            <a:prstGeom prst="rect">
              <a:avLst/>
            </a:prstGeom>
            <a:solidFill>
              <a:schemeClr val="accent4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62626"/>
                </a:buClr>
                <a:buSzPts val="4400"/>
                <a:buFont typeface="Microsoft JhengHei"/>
                <a:buNone/>
                <a:tabLst/>
                <a:defRPr/>
              </a:pPr>
              <a:r>
                <a:rPr kumimoji="0" lang="zh-TW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習</a:t>
              </a:r>
              <a:endParaRPr kumimoji="0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39" name="Google Shape;155;p67">
              <a:extLst>
                <a:ext uri="{FF2B5EF4-FFF2-40B4-BE49-F238E27FC236}">
                  <a16:creationId xmlns:a16="http://schemas.microsoft.com/office/drawing/2014/main" xmlns="" id="{9F3CD5F6-8F3C-469D-BC66-F00B190F4904}"/>
                </a:ext>
              </a:extLst>
            </p:cNvPr>
            <p:cNvSpPr/>
            <p:nvPr/>
          </p:nvSpPr>
          <p:spPr>
            <a:xfrm rot="5400000" flipH="1">
              <a:off x="-30831" y="687158"/>
              <a:ext cx="779408" cy="52962"/>
            </a:xfrm>
            <a:prstGeom prst="parallelogram">
              <a:avLst>
                <a:gd name="adj" fmla="val 81428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40" name="Google Shape;156;p67">
              <a:extLst>
                <a:ext uri="{FF2B5EF4-FFF2-40B4-BE49-F238E27FC236}">
                  <a16:creationId xmlns:a16="http://schemas.microsoft.com/office/drawing/2014/main" xmlns="" id="{3E8D4CC7-E38B-45C6-834E-79A145881480}"/>
                </a:ext>
              </a:extLst>
            </p:cNvPr>
            <p:cNvSpPr/>
            <p:nvPr/>
          </p:nvSpPr>
          <p:spPr>
            <a:xfrm rot="10800000">
              <a:off x="332390" y="1064506"/>
              <a:ext cx="1152662" cy="45719"/>
            </a:xfrm>
            <a:prstGeom prst="parallelogram">
              <a:avLst>
                <a:gd name="adj" fmla="val 118393"/>
              </a:avLst>
            </a:prstGeom>
            <a:solidFill>
              <a:schemeClr val="lt1"/>
            </a:solidFill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000"/>
                <a:buFont typeface="Arial"/>
                <a:buNone/>
                <a:tabLst/>
                <a:defRPr/>
              </a:pPr>
              <a:endParaRPr kumimoji="0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sp>
        <p:nvSpPr>
          <p:cNvPr id="68" name="手繪多邊形: 圖案 67">
            <a:extLst>
              <a:ext uri="{FF2B5EF4-FFF2-40B4-BE49-F238E27FC236}">
                <a16:creationId xmlns:a16="http://schemas.microsoft.com/office/drawing/2014/main" xmlns="" id="{8AC98038-9B90-492F-98D7-BFF47D220B4A}"/>
              </a:ext>
            </a:extLst>
          </p:cNvPr>
          <p:cNvSpPr/>
          <p:nvPr userDrawn="1"/>
        </p:nvSpPr>
        <p:spPr>
          <a:xfrm>
            <a:off x="2" y="1716509"/>
            <a:ext cx="568439" cy="911816"/>
          </a:xfrm>
          <a:custGeom>
            <a:avLst/>
            <a:gdLst>
              <a:gd name="connsiteX0" fmla="*/ 226508 w 568439"/>
              <a:gd name="connsiteY0" fmla="*/ 0 h 683862"/>
              <a:gd name="connsiteX1" fmla="*/ 568439 w 568439"/>
              <a:gd name="connsiteY1" fmla="*/ 341931 h 683862"/>
              <a:gd name="connsiteX2" fmla="*/ 226508 w 568439"/>
              <a:gd name="connsiteY2" fmla="*/ 683862 h 683862"/>
              <a:gd name="connsiteX3" fmla="*/ 35331 w 568439"/>
              <a:gd name="connsiteY3" fmla="*/ 625466 h 683862"/>
              <a:gd name="connsiteX4" fmla="*/ 0 w 568439"/>
              <a:gd name="connsiteY4" fmla="*/ 596315 h 683862"/>
              <a:gd name="connsiteX5" fmla="*/ 0 w 568439"/>
              <a:gd name="connsiteY5" fmla="*/ 87548 h 683862"/>
              <a:gd name="connsiteX6" fmla="*/ 35331 w 568439"/>
              <a:gd name="connsiteY6" fmla="*/ 58397 h 683862"/>
              <a:gd name="connsiteX7" fmla="*/ 226508 w 568439"/>
              <a:gd name="connsiteY7" fmla="*/ 0 h 68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8439" h="683862">
                <a:moveTo>
                  <a:pt x="226508" y="0"/>
                </a:moveTo>
                <a:cubicBezTo>
                  <a:pt x="415351" y="0"/>
                  <a:pt x="568439" y="153088"/>
                  <a:pt x="568439" y="341931"/>
                </a:cubicBezTo>
                <a:cubicBezTo>
                  <a:pt x="568439" y="530774"/>
                  <a:pt x="415351" y="683862"/>
                  <a:pt x="226508" y="683862"/>
                </a:cubicBezTo>
                <a:cubicBezTo>
                  <a:pt x="155692" y="683862"/>
                  <a:pt x="89904" y="662334"/>
                  <a:pt x="35331" y="625466"/>
                </a:cubicBezTo>
                <a:lnTo>
                  <a:pt x="0" y="596315"/>
                </a:lnTo>
                <a:lnTo>
                  <a:pt x="0" y="87548"/>
                </a:lnTo>
                <a:lnTo>
                  <a:pt x="35331" y="58397"/>
                </a:lnTo>
                <a:cubicBezTo>
                  <a:pt x="89904" y="21528"/>
                  <a:pt x="155692" y="0"/>
                  <a:pt x="226508" y="0"/>
                </a:cubicBez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158;p67">
            <a:extLst>
              <a:ext uri="{FF2B5EF4-FFF2-40B4-BE49-F238E27FC236}">
                <a16:creationId xmlns:a16="http://schemas.microsoft.com/office/drawing/2014/main" xmlns="" id="{449A1586-3935-4D90-B5C9-00CF2BDFD7C5}"/>
              </a:ext>
            </a:extLst>
          </p:cNvPr>
          <p:cNvSpPr/>
          <p:nvPr userDrawn="1"/>
        </p:nvSpPr>
        <p:spPr>
          <a:xfrm>
            <a:off x="6405778" y="5913290"/>
            <a:ext cx="346366" cy="461821"/>
          </a:xfrm>
          <a:prstGeom prst="ellipse">
            <a:avLst/>
          </a:pr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159;p67">
            <a:extLst>
              <a:ext uri="{FF2B5EF4-FFF2-40B4-BE49-F238E27FC236}">
                <a16:creationId xmlns:a16="http://schemas.microsoft.com/office/drawing/2014/main" xmlns="" id="{261C02AA-49A4-428A-BC66-7C443D48C5B8}"/>
              </a:ext>
            </a:extLst>
          </p:cNvPr>
          <p:cNvSpPr/>
          <p:nvPr userDrawn="1"/>
        </p:nvSpPr>
        <p:spPr>
          <a:xfrm>
            <a:off x="592213" y="2139352"/>
            <a:ext cx="7959574" cy="3381555"/>
          </a:xfrm>
          <a:custGeom>
            <a:avLst/>
            <a:gdLst/>
            <a:ahLst/>
            <a:cxnLst/>
            <a:rect l="l" t="t" r="r" b="b"/>
            <a:pathLst>
              <a:path w="7959574" h="3020531" extrusionOk="0">
                <a:moveTo>
                  <a:pt x="384475" y="0"/>
                </a:moveTo>
                <a:lnTo>
                  <a:pt x="7541013" y="0"/>
                </a:lnTo>
                <a:lnTo>
                  <a:pt x="7520365" y="38041"/>
                </a:lnTo>
                <a:cubicBezTo>
                  <a:pt x="7503602" y="77672"/>
                  <a:pt x="7494333" y="121243"/>
                  <a:pt x="7494333" y="166980"/>
                </a:cubicBezTo>
                <a:cubicBezTo>
                  <a:pt x="7494333" y="349927"/>
                  <a:pt x="7642641" y="498235"/>
                  <a:pt x="7825588" y="498235"/>
                </a:cubicBezTo>
                <a:cubicBezTo>
                  <a:pt x="7871325" y="498235"/>
                  <a:pt x="7914897" y="488966"/>
                  <a:pt x="7954527" y="472203"/>
                </a:cubicBezTo>
                <a:lnTo>
                  <a:pt x="7959574" y="469464"/>
                </a:lnTo>
                <a:lnTo>
                  <a:pt x="7959574" y="2516447"/>
                </a:lnTo>
                <a:lnTo>
                  <a:pt x="7954527" y="2513708"/>
                </a:lnTo>
                <a:cubicBezTo>
                  <a:pt x="7914897" y="2496945"/>
                  <a:pt x="7871325" y="2487676"/>
                  <a:pt x="7825588" y="2487676"/>
                </a:cubicBezTo>
                <a:cubicBezTo>
                  <a:pt x="7642641" y="2487676"/>
                  <a:pt x="7494333" y="2635984"/>
                  <a:pt x="7494333" y="2818931"/>
                </a:cubicBezTo>
                <a:cubicBezTo>
                  <a:pt x="7494333" y="2887536"/>
                  <a:pt x="7515189" y="2951270"/>
                  <a:pt x="7550906" y="3004139"/>
                </a:cubicBezTo>
                <a:lnTo>
                  <a:pt x="7564431" y="3020531"/>
                </a:lnTo>
                <a:lnTo>
                  <a:pt x="382671" y="3020531"/>
                </a:lnTo>
                <a:lnTo>
                  <a:pt x="362716" y="3018520"/>
                </a:lnTo>
                <a:lnTo>
                  <a:pt x="374581" y="3004139"/>
                </a:lnTo>
                <a:cubicBezTo>
                  <a:pt x="410298" y="2951270"/>
                  <a:pt x="431154" y="2887536"/>
                  <a:pt x="431154" y="2818931"/>
                </a:cubicBezTo>
                <a:cubicBezTo>
                  <a:pt x="431154" y="2635984"/>
                  <a:pt x="282846" y="2487676"/>
                  <a:pt x="99899" y="2487676"/>
                </a:cubicBezTo>
                <a:cubicBezTo>
                  <a:pt x="77031" y="2487676"/>
                  <a:pt x="54704" y="2489993"/>
                  <a:pt x="33140" y="2494406"/>
                </a:cubicBezTo>
                <a:lnTo>
                  <a:pt x="0" y="2504693"/>
                </a:lnTo>
                <a:lnTo>
                  <a:pt x="0" y="481218"/>
                </a:lnTo>
                <a:lnTo>
                  <a:pt x="33140" y="491505"/>
                </a:lnTo>
                <a:cubicBezTo>
                  <a:pt x="54704" y="495918"/>
                  <a:pt x="77031" y="498235"/>
                  <a:pt x="99899" y="498235"/>
                </a:cubicBezTo>
                <a:cubicBezTo>
                  <a:pt x="282846" y="498235"/>
                  <a:pt x="431154" y="349927"/>
                  <a:pt x="431154" y="166980"/>
                </a:cubicBezTo>
                <a:cubicBezTo>
                  <a:pt x="431154" y="121243"/>
                  <a:pt x="421885" y="77672"/>
                  <a:pt x="405122" y="38041"/>
                </a:cubicBezTo>
                <a:lnTo>
                  <a:pt x="384475" y="0"/>
                </a:ln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63500" dir="5400000" algn="ctr" rotWithShape="0">
              <a:schemeClr val="accent5">
                <a:lumMod val="50000"/>
                <a:alpha val="86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" name="Google Shape;160;p67">
            <a:extLst>
              <a:ext uri="{FF2B5EF4-FFF2-40B4-BE49-F238E27FC236}">
                <a16:creationId xmlns:a16="http://schemas.microsoft.com/office/drawing/2014/main" xmlns="" id="{59B63A50-AD2A-4003-88AE-76F3CBD56775}"/>
              </a:ext>
            </a:extLst>
          </p:cNvPr>
          <p:cNvCxnSpPr>
            <a:cxnSpLocks/>
          </p:cNvCxnSpPr>
          <p:nvPr userDrawn="1"/>
        </p:nvCxnSpPr>
        <p:spPr>
          <a:xfrm>
            <a:off x="6248766" y="2294129"/>
            <a:ext cx="0" cy="3072000"/>
          </a:xfrm>
          <a:prstGeom prst="straightConnector1">
            <a:avLst/>
          </a:prstGeom>
          <a:noFill/>
          <a:ln w="38100" cap="flat" cmpd="sng">
            <a:solidFill>
              <a:schemeClr val="accent5">
                <a:lumMod val="75000"/>
              </a:schemeClr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45" name="Google Shape;161;p67">
            <a:extLst>
              <a:ext uri="{FF2B5EF4-FFF2-40B4-BE49-F238E27FC236}">
                <a16:creationId xmlns:a16="http://schemas.microsoft.com/office/drawing/2014/main" xmlns="" id="{6CE8039F-6C30-46CE-80FF-694FDC3F1C88}"/>
              </a:ext>
            </a:extLst>
          </p:cNvPr>
          <p:cNvGrpSpPr/>
          <p:nvPr userDrawn="1"/>
        </p:nvGrpSpPr>
        <p:grpSpPr>
          <a:xfrm rot="5400000">
            <a:off x="3968935" y="5841929"/>
            <a:ext cx="1016353" cy="1438063"/>
            <a:chOff x="8486233" y="1548200"/>
            <a:chExt cx="762265" cy="1438063"/>
          </a:xfrm>
        </p:grpSpPr>
        <p:sp>
          <p:nvSpPr>
            <p:cNvPr id="46" name="Google Shape;162;p67">
              <a:extLst>
                <a:ext uri="{FF2B5EF4-FFF2-40B4-BE49-F238E27FC236}">
                  <a16:creationId xmlns:a16="http://schemas.microsoft.com/office/drawing/2014/main" xmlns="" id="{8AB8A491-AF2F-43B5-8B8B-C85BD514498A}"/>
                </a:ext>
              </a:extLst>
            </p:cNvPr>
            <p:cNvSpPr txBox="1"/>
            <p:nvPr/>
          </p:nvSpPr>
          <p:spPr>
            <a:xfrm>
              <a:off x="8525223" y="1548200"/>
              <a:ext cx="723275" cy="13388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47" name="Google Shape;163;p67">
              <a:extLst>
                <a:ext uri="{FF2B5EF4-FFF2-40B4-BE49-F238E27FC236}">
                  <a16:creationId xmlns:a16="http://schemas.microsoft.com/office/drawing/2014/main" xmlns="" id="{AB4652DD-8CD4-42ED-BFAA-8989A6649C5E}"/>
                </a:ext>
              </a:extLst>
            </p:cNvPr>
            <p:cNvSpPr txBox="1"/>
            <p:nvPr/>
          </p:nvSpPr>
          <p:spPr>
            <a:xfrm>
              <a:off x="8486233" y="1647435"/>
              <a:ext cx="723275" cy="13388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6BC5CA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…………</a:t>
              </a:r>
              <a:endPara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6BC5CA">
                    <a:lumMod val="60000"/>
                    <a:lumOff val="4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sp>
        <p:nvSpPr>
          <p:cNvPr id="70" name="手繪多邊形: 圖案 69">
            <a:extLst>
              <a:ext uri="{FF2B5EF4-FFF2-40B4-BE49-F238E27FC236}">
                <a16:creationId xmlns:a16="http://schemas.microsoft.com/office/drawing/2014/main" xmlns="" id="{EF726D83-6F37-4FAE-B999-F4E3E15AA7C1}"/>
              </a:ext>
            </a:extLst>
          </p:cNvPr>
          <p:cNvSpPr/>
          <p:nvPr userDrawn="1"/>
        </p:nvSpPr>
        <p:spPr>
          <a:xfrm>
            <a:off x="6749058" y="-2119"/>
            <a:ext cx="346366" cy="237960"/>
          </a:xfrm>
          <a:custGeom>
            <a:avLst/>
            <a:gdLst>
              <a:gd name="connsiteX0" fmla="*/ 1068 w 346366"/>
              <a:gd name="connsiteY0" fmla="*/ 0 h 178470"/>
              <a:gd name="connsiteX1" fmla="*/ 345299 w 346366"/>
              <a:gd name="connsiteY1" fmla="*/ 0 h 178470"/>
              <a:gd name="connsiteX2" fmla="*/ 346366 w 346366"/>
              <a:gd name="connsiteY2" fmla="*/ 5287 h 178470"/>
              <a:gd name="connsiteX3" fmla="*/ 173183 w 346366"/>
              <a:gd name="connsiteY3" fmla="*/ 178470 h 178470"/>
              <a:gd name="connsiteX4" fmla="*/ 0 w 346366"/>
              <a:gd name="connsiteY4" fmla="*/ 5287 h 17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366" h="178470">
                <a:moveTo>
                  <a:pt x="1068" y="0"/>
                </a:moveTo>
                <a:lnTo>
                  <a:pt x="345299" y="0"/>
                </a:lnTo>
                <a:lnTo>
                  <a:pt x="346366" y="5287"/>
                </a:lnTo>
                <a:cubicBezTo>
                  <a:pt x="346366" y="100933"/>
                  <a:pt x="268829" y="178470"/>
                  <a:pt x="173183" y="178470"/>
                </a:cubicBezTo>
                <a:cubicBezTo>
                  <a:pt x="77537" y="178470"/>
                  <a:pt x="0" y="100933"/>
                  <a:pt x="0" y="5287"/>
                </a:cubicBez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165;p67" descr="標準字-龍騰文化+slogan-1橫黑.png">
            <a:extLst>
              <a:ext uri="{FF2B5EF4-FFF2-40B4-BE49-F238E27FC236}">
                <a16:creationId xmlns:a16="http://schemas.microsoft.com/office/drawing/2014/main" xmlns="" id="{F92DD4CC-B4A3-46F2-95F3-C0F291E36593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927320" y="40640"/>
            <a:ext cx="1114576" cy="53815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文字版面配置區 72">
            <a:extLst>
              <a:ext uri="{FF2B5EF4-FFF2-40B4-BE49-F238E27FC236}">
                <a16:creationId xmlns:a16="http://schemas.microsoft.com/office/drawing/2014/main" xmlns="" id="{DA7BB5AA-8FBA-4A7B-9524-83005423B5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0759" y="2584451"/>
            <a:ext cx="4734773" cy="139776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FontTx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TW" altLang="en-US" dirty="0"/>
              <a:t>影片名稱</a:t>
            </a:r>
          </a:p>
        </p:txBody>
      </p:sp>
      <p:sp>
        <p:nvSpPr>
          <p:cNvPr id="75" name="內容版面配置區 74">
            <a:extLst>
              <a:ext uri="{FF2B5EF4-FFF2-40B4-BE49-F238E27FC236}">
                <a16:creationId xmlns:a16="http://schemas.microsoft.com/office/drawing/2014/main" xmlns="" id="{B2A1DA1E-0661-40B6-B0C3-8D3A46DF6BD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030759" y="4495113"/>
            <a:ext cx="4735042" cy="476115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zh-TW" altLang="en-US" dirty="0"/>
              <a:t>影片來源</a:t>
            </a:r>
          </a:p>
        </p:txBody>
      </p:sp>
    </p:spTree>
    <p:extLst>
      <p:ext uri="{BB962C8B-B14F-4D97-AF65-F5344CB8AC3E}">
        <p14:creationId xmlns:p14="http://schemas.microsoft.com/office/powerpoint/2010/main" val="253804760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1801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觀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xmlns="" id="{AFBB9802-8122-44F8-B63A-BE22A1E4AC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20000" contrast="-40000"/>
          </a:blip>
          <a:stretch>
            <a:fillRect/>
          </a:stretch>
        </p:blipFill>
        <p:spPr>
          <a:xfrm>
            <a:off x="50554" y="72539"/>
            <a:ext cx="9042893" cy="6712923"/>
          </a:xfrm>
          <a:prstGeom prst="rect">
            <a:avLst/>
          </a:prstGeom>
        </p:spPr>
      </p:pic>
      <p:sp>
        <p:nvSpPr>
          <p:cNvPr id="4" name="Google Shape;551;p1">
            <a:extLst>
              <a:ext uri="{FF2B5EF4-FFF2-40B4-BE49-F238E27FC236}">
                <a16:creationId xmlns:a16="http://schemas.microsoft.com/office/drawing/2014/main" xmlns="" id="{9521C5BC-C743-4090-BFC1-A0B41265287E}"/>
              </a:ext>
            </a:extLst>
          </p:cNvPr>
          <p:cNvSpPr txBox="1"/>
          <p:nvPr userDrawn="1"/>
        </p:nvSpPr>
        <p:spPr>
          <a:xfrm>
            <a:off x="1200375" y="6471139"/>
            <a:ext cx="287906" cy="44035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00000"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45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kumimoji="0" sz="2000" b="1" i="0" u="none" strike="noStrike" kern="1200" cap="none" spc="45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xmlns="" id="{4B8CEC04-F91D-4D32-830B-DDBE464D7675}"/>
              </a:ext>
            </a:extLst>
          </p:cNvPr>
          <p:cNvGrpSpPr/>
          <p:nvPr userDrawn="1"/>
        </p:nvGrpSpPr>
        <p:grpSpPr>
          <a:xfrm>
            <a:off x="78851" y="122746"/>
            <a:ext cx="2675312" cy="1020255"/>
            <a:chOff x="78851" y="62323"/>
            <a:chExt cx="2185163" cy="624999"/>
          </a:xfrm>
        </p:grpSpPr>
        <p:cxnSp>
          <p:nvCxnSpPr>
            <p:cNvPr id="7" name="直線接點 6">
              <a:extLst>
                <a:ext uri="{FF2B5EF4-FFF2-40B4-BE49-F238E27FC236}">
                  <a16:creationId xmlns:a16="http://schemas.microsoft.com/office/drawing/2014/main" xmlns="" id="{FC1A2F13-61A1-40B0-845B-0886BE47C90A}"/>
                </a:ext>
              </a:extLst>
            </p:cNvPr>
            <p:cNvCxnSpPr/>
            <p:nvPr userDrawn="1"/>
          </p:nvCxnSpPr>
          <p:spPr>
            <a:xfrm flipV="1">
              <a:off x="208799" y="610277"/>
              <a:ext cx="1738947" cy="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>
              <a:extLst>
                <a:ext uri="{FF2B5EF4-FFF2-40B4-BE49-F238E27FC236}">
                  <a16:creationId xmlns:a16="http://schemas.microsoft.com/office/drawing/2014/main" xmlns="" id="{F012D4BA-519D-4765-B05E-B0A5B2487BC3}"/>
                </a:ext>
              </a:extLst>
            </p:cNvPr>
            <p:cNvCxnSpPr/>
            <p:nvPr userDrawn="1"/>
          </p:nvCxnSpPr>
          <p:spPr>
            <a:xfrm flipH="1">
              <a:off x="1938461" y="151201"/>
              <a:ext cx="237805" cy="459075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橢圓 8">
              <a:extLst>
                <a:ext uri="{FF2B5EF4-FFF2-40B4-BE49-F238E27FC236}">
                  <a16:creationId xmlns:a16="http://schemas.microsoft.com/office/drawing/2014/main" xmlns="" id="{4E17D0FF-3491-4B61-9DD0-947795FFABE7}"/>
                </a:ext>
              </a:extLst>
            </p:cNvPr>
            <p:cNvSpPr/>
            <p:nvPr userDrawn="1"/>
          </p:nvSpPr>
          <p:spPr>
            <a:xfrm rot="21568665">
              <a:off x="297748" y="534837"/>
              <a:ext cx="149514" cy="149514"/>
            </a:xfrm>
            <a:prstGeom prst="ellipse">
              <a:avLst/>
            </a:prstGeom>
            <a:solidFill>
              <a:srgbClr val="6BC5CA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10" name="橢圓 9">
              <a:extLst>
                <a:ext uri="{FF2B5EF4-FFF2-40B4-BE49-F238E27FC236}">
                  <a16:creationId xmlns:a16="http://schemas.microsoft.com/office/drawing/2014/main" xmlns="" id="{0EC20DB5-CF1A-4D38-8C42-16D0A20321FA}"/>
                </a:ext>
              </a:extLst>
            </p:cNvPr>
            <p:cNvSpPr/>
            <p:nvPr userDrawn="1"/>
          </p:nvSpPr>
          <p:spPr>
            <a:xfrm rot="21568665">
              <a:off x="2114500" y="62323"/>
              <a:ext cx="149514" cy="149514"/>
            </a:xfrm>
            <a:prstGeom prst="ellipse">
              <a:avLst/>
            </a:prstGeom>
            <a:solidFill>
              <a:srgbClr val="EED26D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11" name="橢圓 10">
              <a:extLst>
                <a:ext uri="{FF2B5EF4-FFF2-40B4-BE49-F238E27FC236}">
                  <a16:creationId xmlns:a16="http://schemas.microsoft.com/office/drawing/2014/main" xmlns="" id="{E82412D5-19EF-419A-83C9-A3E39E76160A}"/>
                </a:ext>
              </a:extLst>
            </p:cNvPr>
            <p:cNvSpPr/>
            <p:nvPr userDrawn="1"/>
          </p:nvSpPr>
          <p:spPr>
            <a:xfrm rot="21568665">
              <a:off x="78851" y="537808"/>
              <a:ext cx="149514" cy="149514"/>
            </a:xfrm>
            <a:prstGeom prst="ellipse">
              <a:avLst/>
            </a:prstGeom>
            <a:solidFill>
              <a:srgbClr val="79C39F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pic>
        <p:nvPicPr>
          <p:cNvPr id="12" name="圖片 11">
            <a:extLst>
              <a:ext uri="{FF2B5EF4-FFF2-40B4-BE49-F238E27FC236}">
                <a16:creationId xmlns:a16="http://schemas.microsoft.com/office/drawing/2014/main" xmlns="" id="{8ED32A89-EAD8-4D96-B5E8-B1B9FA8A84E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1" y="252466"/>
            <a:ext cx="467869" cy="632293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xmlns="" id="{F0AA3D2B-197A-4414-8FB0-F77A056CD4C7}"/>
              </a:ext>
            </a:extLst>
          </p:cNvPr>
          <p:cNvSpPr txBox="1"/>
          <p:nvPr userDrawn="1"/>
        </p:nvSpPr>
        <p:spPr>
          <a:xfrm>
            <a:off x="979055" y="196072"/>
            <a:ext cx="1268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觀察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xmlns="" id="{019A5AB0-C0C5-471A-A49F-8BC4017E4276}"/>
              </a:ext>
            </a:extLst>
          </p:cNvPr>
          <p:cNvSpPr txBox="1"/>
          <p:nvPr userDrawn="1"/>
        </p:nvSpPr>
        <p:spPr>
          <a:xfrm>
            <a:off x="50553" y="6418770"/>
            <a:ext cx="119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人口</a:t>
            </a:r>
            <a:endParaRPr kumimoji="0" lang="zh-TW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3729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思考與分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xmlns="" id="{AFBB9802-8122-44F8-B63A-BE22A1E4AC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20000" contrast="-40000"/>
          </a:blip>
          <a:stretch>
            <a:fillRect/>
          </a:stretch>
        </p:blipFill>
        <p:spPr>
          <a:xfrm>
            <a:off x="50554" y="72539"/>
            <a:ext cx="9042893" cy="6712923"/>
          </a:xfrm>
          <a:prstGeom prst="rect">
            <a:avLst/>
          </a:prstGeom>
        </p:spPr>
      </p:pic>
      <p:sp>
        <p:nvSpPr>
          <p:cNvPr id="4" name="Google Shape;551;p1">
            <a:extLst>
              <a:ext uri="{FF2B5EF4-FFF2-40B4-BE49-F238E27FC236}">
                <a16:creationId xmlns:a16="http://schemas.microsoft.com/office/drawing/2014/main" xmlns="" id="{9521C5BC-C743-4090-BFC1-A0B41265287E}"/>
              </a:ext>
            </a:extLst>
          </p:cNvPr>
          <p:cNvSpPr txBox="1"/>
          <p:nvPr userDrawn="1"/>
        </p:nvSpPr>
        <p:spPr>
          <a:xfrm>
            <a:off x="1200375" y="6471139"/>
            <a:ext cx="287906" cy="44035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00000"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45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kumimoji="0" sz="2000" b="1" i="0" u="none" strike="noStrike" kern="1200" cap="none" spc="45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xmlns="" id="{D6025641-6A82-4971-A8DC-B22E58A8E4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42" y="95807"/>
            <a:ext cx="474533" cy="663828"/>
          </a:xfrm>
          <a:prstGeom prst="rect">
            <a:avLst/>
          </a:prstGeom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xmlns="" id="{E0CA39FD-4FC5-4042-8DD7-73B8F4405259}"/>
              </a:ext>
            </a:extLst>
          </p:cNvPr>
          <p:cNvSpPr txBox="1"/>
          <p:nvPr userDrawn="1"/>
        </p:nvSpPr>
        <p:spPr>
          <a:xfrm>
            <a:off x="864167" y="136024"/>
            <a:ext cx="198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思考與分析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xmlns="" id="{9AB9BEA0-7D7C-4E70-85C1-A99671723928}"/>
              </a:ext>
            </a:extLst>
          </p:cNvPr>
          <p:cNvGrpSpPr/>
          <p:nvPr userDrawn="1"/>
        </p:nvGrpSpPr>
        <p:grpSpPr>
          <a:xfrm>
            <a:off x="78851" y="122746"/>
            <a:ext cx="2963128" cy="833332"/>
            <a:chOff x="78851" y="62323"/>
            <a:chExt cx="2963128" cy="624999"/>
          </a:xfrm>
        </p:grpSpPr>
        <p:cxnSp>
          <p:nvCxnSpPr>
            <p:cNvPr id="17" name="直線接點 16">
              <a:extLst>
                <a:ext uri="{FF2B5EF4-FFF2-40B4-BE49-F238E27FC236}">
                  <a16:creationId xmlns:a16="http://schemas.microsoft.com/office/drawing/2014/main" xmlns="" id="{C2BC3D27-0FB4-4939-9131-F99B1CF125AE}"/>
                </a:ext>
              </a:extLst>
            </p:cNvPr>
            <p:cNvCxnSpPr/>
            <p:nvPr userDrawn="1"/>
          </p:nvCxnSpPr>
          <p:spPr>
            <a:xfrm flipV="1">
              <a:off x="208799" y="610279"/>
              <a:ext cx="2507627" cy="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>
              <a:extLst>
                <a:ext uri="{FF2B5EF4-FFF2-40B4-BE49-F238E27FC236}">
                  <a16:creationId xmlns:a16="http://schemas.microsoft.com/office/drawing/2014/main" xmlns="" id="{B30CAF14-6C79-4ED8-96D6-DB9BEB231930}"/>
                </a:ext>
              </a:extLst>
            </p:cNvPr>
            <p:cNvCxnSpPr/>
            <p:nvPr userDrawn="1"/>
          </p:nvCxnSpPr>
          <p:spPr>
            <a:xfrm flipH="1">
              <a:off x="2716426" y="151201"/>
              <a:ext cx="237805" cy="459075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橢圓 18">
              <a:extLst>
                <a:ext uri="{FF2B5EF4-FFF2-40B4-BE49-F238E27FC236}">
                  <a16:creationId xmlns:a16="http://schemas.microsoft.com/office/drawing/2014/main" xmlns="" id="{E3081A27-CF1C-4B11-B390-D1E480756303}"/>
                </a:ext>
              </a:extLst>
            </p:cNvPr>
            <p:cNvSpPr/>
            <p:nvPr userDrawn="1"/>
          </p:nvSpPr>
          <p:spPr>
            <a:xfrm rot="21568665">
              <a:off x="297748" y="534837"/>
              <a:ext cx="149514" cy="149514"/>
            </a:xfrm>
            <a:prstGeom prst="ellipse">
              <a:avLst/>
            </a:prstGeom>
            <a:solidFill>
              <a:srgbClr val="6BC5CA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20" name="橢圓 19">
              <a:extLst>
                <a:ext uri="{FF2B5EF4-FFF2-40B4-BE49-F238E27FC236}">
                  <a16:creationId xmlns:a16="http://schemas.microsoft.com/office/drawing/2014/main" xmlns="" id="{2403EED9-51DA-46FD-8B7B-84BC96EDA688}"/>
                </a:ext>
              </a:extLst>
            </p:cNvPr>
            <p:cNvSpPr/>
            <p:nvPr userDrawn="1"/>
          </p:nvSpPr>
          <p:spPr>
            <a:xfrm rot="21568665">
              <a:off x="2892465" y="62323"/>
              <a:ext cx="149514" cy="149514"/>
            </a:xfrm>
            <a:prstGeom prst="ellipse">
              <a:avLst/>
            </a:prstGeom>
            <a:solidFill>
              <a:srgbClr val="EED26D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21" name="橢圓 20">
              <a:extLst>
                <a:ext uri="{FF2B5EF4-FFF2-40B4-BE49-F238E27FC236}">
                  <a16:creationId xmlns:a16="http://schemas.microsoft.com/office/drawing/2014/main" xmlns="" id="{1EC62FAF-3128-428E-AFBA-E07F2F4822A8}"/>
                </a:ext>
              </a:extLst>
            </p:cNvPr>
            <p:cNvSpPr/>
            <p:nvPr userDrawn="1"/>
          </p:nvSpPr>
          <p:spPr>
            <a:xfrm rot="21568665">
              <a:off x="78851" y="537808"/>
              <a:ext cx="149514" cy="149514"/>
            </a:xfrm>
            <a:prstGeom prst="ellipse">
              <a:avLst/>
            </a:prstGeom>
            <a:solidFill>
              <a:srgbClr val="79C39F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sp>
        <p:nvSpPr>
          <p:cNvPr id="13" name="文字方塊 12">
            <a:extLst>
              <a:ext uri="{FF2B5EF4-FFF2-40B4-BE49-F238E27FC236}">
                <a16:creationId xmlns:a16="http://schemas.microsoft.com/office/drawing/2014/main" xmlns="" id="{019A5AB0-C0C5-471A-A49F-8BC4017E4276}"/>
              </a:ext>
            </a:extLst>
          </p:cNvPr>
          <p:cNvSpPr txBox="1"/>
          <p:nvPr userDrawn="1"/>
        </p:nvSpPr>
        <p:spPr>
          <a:xfrm>
            <a:off x="50553" y="6418770"/>
            <a:ext cx="119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人口</a:t>
            </a:r>
            <a:endParaRPr kumimoji="0" lang="zh-TW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640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思考與分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51;p1">
            <a:extLst>
              <a:ext uri="{FF2B5EF4-FFF2-40B4-BE49-F238E27FC236}">
                <a16:creationId xmlns:a16="http://schemas.microsoft.com/office/drawing/2014/main" xmlns="" id="{9521C5BC-C743-4090-BFC1-A0B41265287E}"/>
              </a:ext>
            </a:extLst>
          </p:cNvPr>
          <p:cNvSpPr txBox="1"/>
          <p:nvPr userDrawn="1"/>
        </p:nvSpPr>
        <p:spPr>
          <a:xfrm>
            <a:off x="1200375" y="6471139"/>
            <a:ext cx="287906" cy="44035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00000"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45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kumimoji="0" sz="2000" b="1" i="0" u="none" strike="noStrike" kern="1200" cap="none" spc="45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xmlns="" id="{E0CA39FD-4FC5-4042-8DD7-73B8F4405259}"/>
              </a:ext>
            </a:extLst>
          </p:cNvPr>
          <p:cNvSpPr txBox="1"/>
          <p:nvPr userDrawn="1"/>
        </p:nvSpPr>
        <p:spPr>
          <a:xfrm>
            <a:off x="864167" y="136024"/>
            <a:ext cx="198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發現與歸納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xmlns="" id="{9AB9BEA0-7D7C-4E70-85C1-A99671723928}"/>
              </a:ext>
            </a:extLst>
          </p:cNvPr>
          <p:cNvGrpSpPr/>
          <p:nvPr userDrawn="1"/>
        </p:nvGrpSpPr>
        <p:grpSpPr>
          <a:xfrm>
            <a:off x="78851" y="122746"/>
            <a:ext cx="2963128" cy="833332"/>
            <a:chOff x="78851" y="62323"/>
            <a:chExt cx="2963128" cy="624999"/>
          </a:xfrm>
        </p:grpSpPr>
        <p:cxnSp>
          <p:nvCxnSpPr>
            <p:cNvPr id="17" name="直線接點 16">
              <a:extLst>
                <a:ext uri="{FF2B5EF4-FFF2-40B4-BE49-F238E27FC236}">
                  <a16:creationId xmlns:a16="http://schemas.microsoft.com/office/drawing/2014/main" xmlns="" id="{C2BC3D27-0FB4-4939-9131-F99B1CF125AE}"/>
                </a:ext>
              </a:extLst>
            </p:cNvPr>
            <p:cNvCxnSpPr/>
            <p:nvPr userDrawn="1"/>
          </p:nvCxnSpPr>
          <p:spPr>
            <a:xfrm flipV="1">
              <a:off x="208799" y="610279"/>
              <a:ext cx="2507627" cy="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>
              <a:extLst>
                <a:ext uri="{FF2B5EF4-FFF2-40B4-BE49-F238E27FC236}">
                  <a16:creationId xmlns:a16="http://schemas.microsoft.com/office/drawing/2014/main" xmlns="" id="{B30CAF14-6C79-4ED8-96D6-DB9BEB231930}"/>
                </a:ext>
              </a:extLst>
            </p:cNvPr>
            <p:cNvCxnSpPr/>
            <p:nvPr userDrawn="1"/>
          </p:nvCxnSpPr>
          <p:spPr>
            <a:xfrm flipH="1">
              <a:off x="2716426" y="151201"/>
              <a:ext cx="237805" cy="459075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橢圓 18">
              <a:extLst>
                <a:ext uri="{FF2B5EF4-FFF2-40B4-BE49-F238E27FC236}">
                  <a16:creationId xmlns:a16="http://schemas.microsoft.com/office/drawing/2014/main" xmlns="" id="{E3081A27-CF1C-4B11-B390-D1E480756303}"/>
                </a:ext>
              </a:extLst>
            </p:cNvPr>
            <p:cNvSpPr/>
            <p:nvPr userDrawn="1"/>
          </p:nvSpPr>
          <p:spPr>
            <a:xfrm rot="21568665">
              <a:off x="297748" y="534837"/>
              <a:ext cx="149514" cy="149514"/>
            </a:xfrm>
            <a:prstGeom prst="ellipse">
              <a:avLst/>
            </a:prstGeom>
            <a:solidFill>
              <a:srgbClr val="6BC5CA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20" name="橢圓 19">
              <a:extLst>
                <a:ext uri="{FF2B5EF4-FFF2-40B4-BE49-F238E27FC236}">
                  <a16:creationId xmlns:a16="http://schemas.microsoft.com/office/drawing/2014/main" xmlns="" id="{2403EED9-51DA-46FD-8B7B-84BC96EDA688}"/>
                </a:ext>
              </a:extLst>
            </p:cNvPr>
            <p:cNvSpPr/>
            <p:nvPr userDrawn="1"/>
          </p:nvSpPr>
          <p:spPr>
            <a:xfrm rot="21568665">
              <a:off x="2892465" y="62323"/>
              <a:ext cx="149514" cy="149514"/>
            </a:xfrm>
            <a:prstGeom prst="ellipse">
              <a:avLst/>
            </a:prstGeom>
            <a:solidFill>
              <a:srgbClr val="EED26D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  <p:sp>
          <p:nvSpPr>
            <p:cNvPr id="21" name="橢圓 20">
              <a:extLst>
                <a:ext uri="{FF2B5EF4-FFF2-40B4-BE49-F238E27FC236}">
                  <a16:creationId xmlns:a16="http://schemas.microsoft.com/office/drawing/2014/main" xmlns="" id="{1EC62FAF-3128-428E-AFBA-E07F2F4822A8}"/>
                </a:ext>
              </a:extLst>
            </p:cNvPr>
            <p:cNvSpPr/>
            <p:nvPr userDrawn="1"/>
          </p:nvSpPr>
          <p:spPr>
            <a:xfrm rot="21568665">
              <a:off x="78851" y="537808"/>
              <a:ext cx="149514" cy="149514"/>
            </a:xfrm>
            <a:prstGeom prst="ellipse">
              <a:avLst/>
            </a:prstGeom>
            <a:solidFill>
              <a:srgbClr val="79C39F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軟正黑體"/>
                <a:cs typeface="+mn-cs"/>
              </a:endParaRPr>
            </a:p>
          </p:txBody>
        </p:sp>
      </p:grpSp>
      <p:pic>
        <p:nvPicPr>
          <p:cNvPr id="10" name="圖片 9">
            <a:extLst>
              <a:ext uri="{FF2B5EF4-FFF2-40B4-BE49-F238E27FC236}">
                <a16:creationId xmlns:a16="http://schemas.microsoft.com/office/drawing/2014/main" xmlns="" id="{98798FA0-0ED9-4FB9-BF0A-7B9C488A77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61" y="164769"/>
            <a:ext cx="432137" cy="611857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xmlns="" id="{019A5AB0-C0C5-471A-A49F-8BC4017E4276}"/>
              </a:ext>
            </a:extLst>
          </p:cNvPr>
          <p:cNvSpPr txBox="1"/>
          <p:nvPr userDrawn="1"/>
        </p:nvSpPr>
        <p:spPr>
          <a:xfrm>
            <a:off x="50553" y="6418770"/>
            <a:ext cx="119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人口</a:t>
            </a:r>
            <a:endParaRPr kumimoji="0" lang="zh-TW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xmlns="" id="{AFBB9802-8122-44F8-B63A-BE22A1E4AC5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>
            <a:off x="50554" y="72539"/>
            <a:ext cx="9042893" cy="671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989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第一節小百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668;p5">
            <a:extLst>
              <a:ext uri="{FF2B5EF4-FFF2-40B4-BE49-F238E27FC236}">
                <a16:creationId xmlns:a16="http://schemas.microsoft.com/office/drawing/2014/main" xmlns="" id="{40DF48EB-E9A3-BE42-B86E-1DC104982610}"/>
              </a:ext>
            </a:extLst>
          </p:cNvPr>
          <p:cNvPicPr preferRelativeResize="0"/>
          <p:nvPr userDrawn="1"/>
        </p:nvPicPr>
        <p:blipFill rotWithShape="1">
          <a:blip r:embed="rId2" cstate="print">
            <a:alphaModFix/>
          </a:blip>
          <a:srcRect l="68214" t="84109"/>
          <a:stretch/>
        </p:blipFill>
        <p:spPr>
          <a:xfrm>
            <a:off x="7192736" y="6127671"/>
            <a:ext cx="1951264" cy="731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668;p5">
            <a:extLst>
              <a:ext uri="{FF2B5EF4-FFF2-40B4-BE49-F238E27FC236}">
                <a16:creationId xmlns:a16="http://schemas.microsoft.com/office/drawing/2014/main" xmlns="" id="{D3357482-FA90-A741-BB4B-3F91ED67CBBD}"/>
              </a:ext>
            </a:extLst>
          </p:cNvPr>
          <p:cNvPicPr preferRelativeResize="0"/>
          <p:nvPr userDrawn="1"/>
        </p:nvPicPr>
        <p:blipFill rotWithShape="1">
          <a:blip r:embed="rId3" cstate="print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t="63637" r="65179"/>
          <a:stretch/>
        </p:blipFill>
        <p:spPr>
          <a:xfrm>
            <a:off x="1" y="5644298"/>
            <a:ext cx="1551214" cy="121516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圓角矩形 29"/>
          <p:cNvSpPr/>
          <p:nvPr userDrawn="1"/>
        </p:nvSpPr>
        <p:spPr>
          <a:xfrm>
            <a:off x="632028" y="1625839"/>
            <a:ext cx="8147050" cy="47606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2" name="Google Shape;668;p5">
            <a:extLst>
              <a:ext uri="{FF2B5EF4-FFF2-40B4-BE49-F238E27FC236}">
                <a16:creationId xmlns:a16="http://schemas.microsoft.com/office/drawing/2014/main" xmlns="" id="{C3D05489-BE2F-9541-8832-D682CC8D8B04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 l="25089" r="59911" b="89844"/>
          <a:stretch/>
        </p:blipFill>
        <p:spPr>
          <a:xfrm>
            <a:off x="0" y="10885"/>
            <a:ext cx="1371600" cy="6966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" name="群組 32"/>
          <p:cNvGrpSpPr/>
          <p:nvPr userDrawn="1"/>
        </p:nvGrpSpPr>
        <p:grpSpPr>
          <a:xfrm>
            <a:off x="111107" y="209526"/>
            <a:ext cx="1854200" cy="1350433"/>
            <a:chOff x="503238" y="479425"/>
            <a:chExt cx="1854200" cy="1012825"/>
          </a:xfrm>
          <a:solidFill>
            <a:srgbClr val="0A9396"/>
          </a:solidFill>
        </p:grpSpPr>
        <p:sp>
          <p:nvSpPr>
            <p:cNvPr id="34" name="手繪多邊形 33"/>
            <p:cNvSpPr/>
            <p:nvPr/>
          </p:nvSpPr>
          <p:spPr>
            <a:xfrm>
              <a:off x="503238" y="479425"/>
              <a:ext cx="1854200" cy="1012825"/>
            </a:xfrm>
            <a:custGeom>
              <a:avLst/>
              <a:gdLst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0 w 1854200"/>
                <a:gd name="connsiteY4" fmla="*/ 660400 h 660400"/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331787 w 1854200"/>
                <a:gd name="connsiteY4" fmla="*/ 660400 h 660400"/>
                <a:gd name="connsiteX5" fmla="*/ 0 w 1854200"/>
                <a:gd name="connsiteY5" fmla="*/ 660400 h 660400"/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493712 w 1854200"/>
                <a:gd name="connsiteY4" fmla="*/ 657225 h 660400"/>
                <a:gd name="connsiteX5" fmla="*/ 331787 w 1854200"/>
                <a:gd name="connsiteY5" fmla="*/ 660400 h 660400"/>
                <a:gd name="connsiteX6" fmla="*/ 0 w 1854200"/>
                <a:gd name="connsiteY6" fmla="*/ 660400 h 660400"/>
                <a:gd name="connsiteX0" fmla="*/ 0 w 1854200"/>
                <a:gd name="connsiteY0" fmla="*/ 660400 h 660400"/>
                <a:gd name="connsiteX1" fmla="*/ 165100 w 1854200"/>
                <a:gd name="connsiteY1" fmla="*/ 0 h 660400"/>
                <a:gd name="connsiteX2" fmla="*/ 1854200 w 1854200"/>
                <a:gd name="connsiteY2" fmla="*/ 0 h 660400"/>
                <a:gd name="connsiteX3" fmla="*/ 1689100 w 1854200"/>
                <a:gd name="connsiteY3" fmla="*/ 660400 h 660400"/>
                <a:gd name="connsiteX4" fmla="*/ 608012 w 1854200"/>
                <a:gd name="connsiteY4" fmla="*/ 657225 h 660400"/>
                <a:gd name="connsiteX5" fmla="*/ 493712 w 1854200"/>
                <a:gd name="connsiteY5" fmla="*/ 657225 h 660400"/>
                <a:gd name="connsiteX6" fmla="*/ 331787 w 1854200"/>
                <a:gd name="connsiteY6" fmla="*/ 660400 h 660400"/>
                <a:gd name="connsiteX7" fmla="*/ 0 w 1854200"/>
                <a:gd name="connsiteY7" fmla="*/ 660400 h 660400"/>
                <a:gd name="connsiteX0" fmla="*/ 0 w 1854200"/>
                <a:gd name="connsiteY0" fmla="*/ 660400 h 1012825"/>
                <a:gd name="connsiteX1" fmla="*/ 165100 w 1854200"/>
                <a:gd name="connsiteY1" fmla="*/ 0 h 1012825"/>
                <a:gd name="connsiteX2" fmla="*/ 1854200 w 1854200"/>
                <a:gd name="connsiteY2" fmla="*/ 0 h 1012825"/>
                <a:gd name="connsiteX3" fmla="*/ 1689100 w 1854200"/>
                <a:gd name="connsiteY3" fmla="*/ 660400 h 1012825"/>
                <a:gd name="connsiteX4" fmla="*/ 608012 w 1854200"/>
                <a:gd name="connsiteY4" fmla="*/ 657225 h 1012825"/>
                <a:gd name="connsiteX5" fmla="*/ 663574 w 1854200"/>
                <a:gd name="connsiteY5" fmla="*/ 1012825 h 1012825"/>
                <a:gd name="connsiteX6" fmla="*/ 331787 w 1854200"/>
                <a:gd name="connsiteY6" fmla="*/ 660400 h 1012825"/>
                <a:gd name="connsiteX7" fmla="*/ 0 w 1854200"/>
                <a:gd name="connsiteY7" fmla="*/ 660400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4200" h="1012825">
                  <a:moveTo>
                    <a:pt x="0" y="660400"/>
                  </a:moveTo>
                  <a:lnTo>
                    <a:pt x="165100" y="0"/>
                  </a:lnTo>
                  <a:lnTo>
                    <a:pt x="1854200" y="0"/>
                  </a:lnTo>
                  <a:lnTo>
                    <a:pt x="1689100" y="660400"/>
                  </a:lnTo>
                  <a:lnTo>
                    <a:pt x="608012" y="657225"/>
                  </a:lnTo>
                  <a:lnTo>
                    <a:pt x="663574" y="1012825"/>
                  </a:lnTo>
                  <a:lnTo>
                    <a:pt x="331787" y="660400"/>
                  </a:lnTo>
                  <a:lnTo>
                    <a:pt x="0" y="6604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" name="平行四邊形 34"/>
            <p:cNvSpPr/>
            <p:nvPr/>
          </p:nvSpPr>
          <p:spPr>
            <a:xfrm>
              <a:off x="503238" y="479425"/>
              <a:ext cx="1854200" cy="6604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800" b="1" dirty="0"/>
                <a:t>小百科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5412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1712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內文版式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1C21E3E-1EA4-4672-B859-DC27D174BFF8}"/>
              </a:ext>
            </a:extLst>
          </p:cNvPr>
          <p:cNvSpPr/>
          <p:nvPr userDrawn="1"/>
        </p:nvSpPr>
        <p:spPr>
          <a:xfrm>
            <a:off x="0" y="-30561"/>
            <a:ext cx="9144000" cy="538716"/>
          </a:xfrm>
          <a:prstGeom prst="rect">
            <a:avLst/>
          </a:prstGeom>
          <a:solidFill>
            <a:srgbClr val="51B9D4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軟正黑體"/>
              <a:cs typeface="+mn-cs"/>
            </a:endParaRPr>
          </a:p>
        </p:txBody>
      </p:sp>
      <p:sp>
        <p:nvSpPr>
          <p:cNvPr id="7" name="Google Shape;551;p1">
            <a:extLst>
              <a:ext uri="{FF2B5EF4-FFF2-40B4-BE49-F238E27FC236}">
                <a16:creationId xmlns:a16="http://schemas.microsoft.com/office/drawing/2014/main" xmlns="" id="{61AF02D2-767A-4371-B330-71BC62AE6287}"/>
              </a:ext>
            </a:extLst>
          </p:cNvPr>
          <p:cNvSpPr txBox="1"/>
          <p:nvPr userDrawn="1"/>
        </p:nvSpPr>
        <p:spPr>
          <a:xfrm>
            <a:off x="8625425" y="-59999"/>
            <a:ext cx="768506" cy="848005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ct val="100000"/>
              <a:buFontTx/>
              <a:buNone/>
              <a:tabLst/>
              <a:defRPr/>
            </a:pPr>
            <a:r>
              <a:rPr kumimoji="0" lang="en-US" altLang="zh-TW" sz="3600" b="1" i="0" u="none" strike="noStrike" kern="1200" cap="none" spc="4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kumimoji="0" sz="3600" b="1" i="0" u="none" strike="noStrike" kern="1200" cap="none" spc="4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xmlns="" id="{CE9EB9C0-DB5A-4B65-B322-30116B9D9157}"/>
              </a:ext>
            </a:extLst>
          </p:cNvPr>
          <p:cNvSpPr txBox="1"/>
          <p:nvPr userDrawn="1"/>
        </p:nvSpPr>
        <p:spPr>
          <a:xfrm>
            <a:off x="7678389" y="209424"/>
            <a:ext cx="119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人口</a:t>
            </a:r>
            <a:endParaRPr kumimoji="0" lang="zh-TW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6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064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318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306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4378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780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456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473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AF7DD-CA9D-4576-9872-C7FF430670C8}" type="datetimeFigureOut">
              <a:rPr lang="zh-TW" altLang="en-US" smtClean="0"/>
              <a:t>2022/2/15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A50DE-9C23-4B3F-8B29-F4EAA0E3E11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576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sv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zt4clRNSTg" TargetMode="Externa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7" b="21017"/>
          <a:stretch/>
        </p:blipFill>
        <p:spPr>
          <a:xfrm>
            <a:off x="1" y="1"/>
            <a:ext cx="9137176" cy="6769289"/>
          </a:xfrm>
          <a:prstGeom prst="rect">
            <a:avLst/>
          </a:prstGeom>
        </p:spPr>
      </p:pic>
      <p:sp>
        <p:nvSpPr>
          <p:cNvPr id="5" name="剪去單一角落矩形 4"/>
          <p:cNvSpPr/>
          <p:nvPr/>
        </p:nvSpPr>
        <p:spPr>
          <a:xfrm>
            <a:off x="0" y="2010192"/>
            <a:ext cx="3179928" cy="1395949"/>
          </a:xfrm>
          <a:prstGeom prst="snip1Rect">
            <a:avLst/>
          </a:prstGeom>
          <a:solidFill>
            <a:srgbClr val="8EC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013"/>
          </a:p>
        </p:txBody>
      </p:sp>
      <p:sp>
        <p:nvSpPr>
          <p:cNvPr id="6" name="Google Shape;551;p1"/>
          <p:cNvSpPr txBox="1"/>
          <p:nvPr/>
        </p:nvSpPr>
        <p:spPr>
          <a:xfrm>
            <a:off x="-325296" y="1504188"/>
            <a:ext cx="1555847" cy="190195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chemeClr val="lt1"/>
              </a:buClr>
              <a:buSzPct val="100000"/>
            </a:pPr>
            <a:r>
              <a:rPr lang="en-US" altLang="zh-TW" sz="11250" b="1" spc="4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ea typeface="Adobe Gothic Std B" panose="020B0800000000000000" pitchFamily="34" charset="-128"/>
                <a:cs typeface="Lucida Sans Unicode" panose="020B0602030504020204" pitchFamily="34" charset="0"/>
                <a:sym typeface="Microsoft JhengHei"/>
              </a:rPr>
              <a:t>1</a:t>
            </a:r>
            <a:endParaRPr sz="11250" b="1" spc="4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anose="020B0602030504020204" pitchFamily="34" charset="0"/>
              <a:ea typeface="Adobe Gothic Std B" panose="020B0800000000000000" pitchFamily="34" charset="-128"/>
              <a:cs typeface="Lucida Sans Unicode" panose="020B0602030504020204" pitchFamily="34" charset="0"/>
              <a:sym typeface="Microsoft JhengHei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098240" y="2163235"/>
            <a:ext cx="1707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spc="45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人口</a:t>
            </a:r>
            <a:endParaRPr lang="zh-TW" altLang="en-US" sz="4000" b="1" spc="45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5471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D255FF4-859C-244F-ADCC-5EEB4B3098DD}"/>
              </a:ext>
            </a:extLst>
          </p:cNvPr>
          <p:cNvSpPr/>
          <p:nvPr/>
        </p:nvSpPr>
        <p:spPr>
          <a:xfrm>
            <a:off x="2774832" y="209713"/>
            <a:ext cx="63562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kumimoji="1" lang="zh-TW" altLang="en-US" sz="3200" dirty="0"/>
              <a:t>哪些因素會使人口增加或減少？</a:t>
            </a:r>
            <a:endParaRPr kumimoji="1" lang="zh-TW" altLang="en-US" sz="3200" dirty="0">
              <a:solidFill>
                <a:prstClr val="black"/>
              </a:solidFill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xmlns="" id="{5C43A42D-C588-DD40-AFDB-9C1206673E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" t="6666" r="51109" b="2033"/>
          <a:stretch/>
        </p:blipFill>
        <p:spPr>
          <a:xfrm>
            <a:off x="4794768" y="1276750"/>
            <a:ext cx="3672542" cy="4767181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xmlns="" id="{6D36A9C5-92F9-5749-83E2-3E900216913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566" y="2892190"/>
            <a:ext cx="948795" cy="1265060"/>
          </a:xfrm>
          <a:prstGeom prst="rect">
            <a:avLst/>
          </a:prstGeom>
        </p:spPr>
      </p:pic>
      <p:sp>
        <p:nvSpPr>
          <p:cNvPr id="13" name="流程圖: 結束點 12"/>
          <p:cNvSpPr/>
          <p:nvPr/>
        </p:nvSpPr>
        <p:spPr>
          <a:xfrm>
            <a:off x="1496819" y="3269660"/>
            <a:ext cx="1058554" cy="644481"/>
          </a:xfrm>
          <a:prstGeom prst="flowChartTerminator">
            <a:avLst/>
          </a:prstGeom>
          <a:solidFill>
            <a:srgbClr val="F082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atin typeface="+mj-ea"/>
                <a:ea typeface="+mj-ea"/>
              </a:rPr>
              <a:t>出生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14" name="流程圖: 結束點 13"/>
          <p:cNvSpPr/>
          <p:nvPr/>
        </p:nvSpPr>
        <p:spPr>
          <a:xfrm>
            <a:off x="2774832" y="3269658"/>
            <a:ext cx="1058554" cy="644481"/>
          </a:xfrm>
          <a:prstGeom prst="flowChartTerminator">
            <a:avLst/>
          </a:prstGeom>
          <a:solidFill>
            <a:srgbClr val="54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atin typeface="+mj-ea"/>
                <a:ea typeface="+mj-ea"/>
              </a:rPr>
              <a:t>死亡</a:t>
            </a:r>
            <a:endParaRPr lang="zh-TW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6105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D255FF4-859C-244F-ADCC-5EEB4B3098DD}"/>
              </a:ext>
            </a:extLst>
          </p:cNvPr>
          <p:cNvSpPr/>
          <p:nvPr/>
        </p:nvSpPr>
        <p:spPr>
          <a:xfrm>
            <a:off x="2774832" y="209712"/>
            <a:ext cx="59957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/>
              <a:t>還有其他原因讓一個地方</a:t>
            </a:r>
            <a:r>
              <a:rPr lang="zh-TW" altLang="en-US" sz="3200" dirty="0" smtClean="0"/>
              <a:t>的人口</a:t>
            </a:r>
            <a:r>
              <a:rPr lang="zh-TW" altLang="en-US" sz="3200" dirty="0"/>
              <a:t>增減嗎？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xmlns="" id="{F6949B0B-7933-F543-85AC-187591B2EE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79" t="6996" b="1702"/>
          <a:stretch/>
        </p:blipFill>
        <p:spPr>
          <a:xfrm>
            <a:off x="4836678" y="1502533"/>
            <a:ext cx="3672542" cy="4731797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xmlns="" id="{6D36A9C5-92F9-5749-83E2-3E900216913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566" y="2892190"/>
            <a:ext cx="948795" cy="1265060"/>
          </a:xfrm>
          <a:prstGeom prst="rect">
            <a:avLst/>
          </a:prstGeom>
        </p:spPr>
      </p:pic>
      <p:sp>
        <p:nvSpPr>
          <p:cNvPr id="9" name="流程圖: 結束點 8"/>
          <p:cNvSpPr/>
          <p:nvPr/>
        </p:nvSpPr>
        <p:spPr>
          <a:xfrm>
            <a:off x="1496819" y="3269660"/>
            <a:ext cx="1058554" cy="644481"/>
          </a:xfrm>
          <a:prstGeom prst="flowChartTerminator">
            <a:avLst/>
          </a:prstGeom>
          <a:solidFill>
            <a:srgbClr val="8EC0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atin typeface="+mj-ea"/>
                <a:ea typeface="+mj-ea"/>
              </a:rPr>
              <a:t>移入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10" name="流程圖: 結束點 9"/>
          <p:cNvSpPr/>
          <p:nvPr/>
        </p:nvSpPr>
        <p:spPr>
          <a:xfrm>
            <a:off x="2774832" y="3269658"/>
            <a:ext cx="1058554" cy="644481"/>
          </a:xfrm>
          <a:prstGeom prst="flowChartTerminator">
            <a:avLst/>
          </a:prstGeom>
          <a:solidFill>
            <a:srgbClr val="FED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移出</a:t>
            </a:r>
            <a:endParaRPr lang="zh-TW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2077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95320" y="167411"/>
            <a:ext cx="5929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/>
              <a:t>哪些因素會使人口增加或減少？</a:t>
            </a:r>
          </a:p>
        </p:txBody>
      </p:sp>
      <p:sp>
        <p:nvSpPr>
          <p:cNvPr id="3" name="圓角矩形 2"/>
          <p:cNvSpPr/>
          <p:nvPr/>
        </p:nvSpPr>
        <p:spPr>
          <a:xfrm>
            <a:off x="342900" y="2152650"/>
            <a:ext cx="2609850" cy="3105151"/>
          </a:xfrm>
          <a:prstGeom prst="roundRect">
            <a:avLst/>
          </a:prstGeom>
          <a:noFill/>
          <a:ln>
            <a:solidFill>
              <a:srgbClr val="009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4" name="流程圖: 結束點 3"/>
          <p:cNvSpPr/>
          <p:nvPr/>
        </p:nvSpPr>
        <p:spPr>
          <a:xfrm>
            <a:off x="866775" y="1828801"/>
            <a:ext cx="1562100" cy="647700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latin typeface="+mj-ea"/>
                <a:ea typeface="+mj-ea"/>
              </a:rPr>
              <a:t>自然增加</a:t>
            </a:r>
          </a:p>
        </p:txBody>
      </p:sp>
      <p:sp>
        <p:nvSpPr>
          <p:cNvPr id="5" name="圓角矩形 4"/>
          <p:cNvSpPr/>
          <p:nvPr/>
        </p:nvSpPr>
        <p:spPr>
          <a:xfrm>
            <a:off x="3638550" y="2152650"/>
            <a:ext cx="2609850" cy="3105151"/>
          </a:xfrm>
          <a:prstGeom prst="roundRect">
            <a:avLst/>
          </a:prstGeom>
          <a:noFill/>
          <a:ln>
            <a:solidFill>
              <a:srgbClr val="009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6" name="流程圖: 結束點 5"/>
          <p:cNvSpPr/>
          <p:nvPr/>
        </p:nvSpPr>
        <p:spPr>
          <a:xfrm>
            <a:off x="4162425" y="1828801"/>
            <a:ext cx="1562100" cy="647700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latin typeface="+mj-ea"/>
                <a:ea typeface="+mj-ea"/>
              </a:rPr>
              <a:t>社會</a:t>
            </a:r>
            <a:r>
              <a:rPr lang="zh-TW" altLang="en-US" sz="2400" b="1" dirty="0" smtClean="0">
                <a:latin typeface="+mj-ea"/>
                <a:ea typeface="+mj-ea"/>
              </a:rPr>
              <a:t>增加</a:t>
            </a:r>
            <a:endParaRPr lang="zh-TW" altLang="en-US" sz="2400" b="1" dirty="0">
              <a:latin typeface="+mj-ea"/>
              <a:ea typeface="+mj-ea"/>
            </a:endParaRPr>
          </a:p>
        </p:txBody>
      </p:sp>
      <p:sp>
        <p:nvSpPr>
          <p:cNvPr id="7" name="加號 6"/>
          <p:cNvSpPr/>
          <p:nvPr/>
        </p:nvSpPr>
        <p:spPr>
          <a:xfrm>
            <a:off x="2995613" y="3317874"/>
            <a:ext cx="600075" cy="774700"/>
          </a:xfrm>
          <a:prstGeom prst="mathPlus">
            <a:avLst/>
          </a:prstGeom>
          <a:solidFill>
            <a:srgbClr val="0092E0"/>
          </a:solidFill>
          <a:ln>
            <a:solidFill>
              <a:srgbClr val="009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8" name="等於 7"/>
          <p:cNvSpPr/>
          <p:nvPr/>
        </p:nvSpPr>
        <p:spPr>
          <a:xfrm>
            <a:off x="6534151" y="3405186"/>
            <a:ext cx="542925" cy="600073"/>
          </a:xfrm>
          <a:prstGeom prst="mathEqual">
            <a:avLst/>
          </a:prstGeom>
          <a:solidFill>
            <a:srgbClr val="0092E0"/>
          </a:solidFill>
          <a:ln>
            <a:solidFill>
              <a:srgbClr val="009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  <a:ea typeface="微軟正黑體" panose="020B0604030504040204" pitchFamily="34" charset="-120"/>
            </a:endParaRPr>
          </a:p>
        </p:txBody>
      </p:sp>
      <p:sp>
        <p:nvSpPr>
          <p:cNvPr id="9" name="流程圖: 結束點 8"/>
          <p:cNvSpPr/>
          <p:nvPr/>
        </p:nvSpPr>
        <p:spPr>
          <a:xfrm>
            <a:off x="7277100" y="3379786"/>
            <a:ext cx="1562100" cy="647700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latin typeface="+mj-ea"/>
                <a:ea typeface="+mj-ea"/>
              </a:rPr>
              <a:t>人口成長</a:t>
            </a:r>
            <a:endParaRPr lang="zh-TW" altLang="en-US" sz="2400" b="1" dirty="0">
              <a:latin typeface="+mj-ea"/>
              <a:ea typeface="+mj-ea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63" y="2650708"/>
            <a:ext cx="907173" cy="728059"/>
          </a:xfrm>
          <a:prstGeom prst="rect">
            <a:avLst/>
          </a:prstGeom>
        </p:spPr>
      </p:pic>
      <p:sp>
        <p:nvSpPr>
          <p:cNvPr id="11" name="減號 10"/>
          <p:cNvSpPr/>
          <p:nvPr/>
        </p:nvSpPr>
        <p:spPr>
          <a:xfrm>
            <a:off x="1419225" y="3460744"/>
            <a:ext cx="476250" cy="692971"/>
          </a:xfrm>
          <a:prstGeom prst="mathMinus">
            <a:avLst/>
          </a:prstGeom>
          <a:solidFill>
            <a:srgbClr val="0092E0"/>
          </a:solidFill>
          <a:ln>
            <a:solidFill>
              <a:srgbClr val="009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23863" y="3475638"/>
            <a:ext cx="102870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TW" altLang="en-US" sz="3200" b="1" dirty="0" smtClean="0">
                <a:solidFill>
                  <a:srgbClr val="005F73"/>
                </a:solidFill>
                <a:latin typeface="+mj-ea"/>
                <a:ea typeface="+mj-ea"/>
              </a:rPr>
              <a:t>出生人口</a:t>
            </a:r>
            <a:endParaRPr lang="zh-TW" altLang="en-US" sz="3200" b="1" dirty="0">
              <a:solidFill>
                <a:srgbClr val="005F73"/>
              </a:solidFill>
              <a:latin typeface="+mj-ea"/>
              <a:ea typeface="+mj-ea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880798" y="3475638"/>
            <a:ext cx="102870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3200" b="1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TW" altLang="en-US" dirty="0">
                <a:solidFill>
                  <a:srgbClr val="005F73"/>
                </a:solidFill>
              </a:rPr>
              <a:t>死亡人口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3753240" y="3475638"/>
            <a:ext cx="102870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3200" b="1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TW" altLang="en-US" dirty="0">
                <a:solidFill>
                  <a:srgbClr val="005F73"/>
                </a:solidFill>
              </a:rPr>
              <a:t>移入人口</a:t>
            </a:r>
          </a:p>
        </p:txBody>
      </p:sp>
      <p:sp>
        <p:nvSpPr>
          <p:cNvPr id="15" name="文字方塊 14"/>
          <p:cNvSpPr txBox="1"/>
          <p:nvPr/>
        </p:nvSpPr>
        <p:spPr>
          <a:xfrm>
            <a:off x="5210175" y="3475638"/>
            <a:ext cx="102870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3200" b="1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TW" altLang="en-US" dirty="0">
                <a:solidFill>
                  <a:srgbClr val="005F73"/>
                </a:solidFill>
              </a:rPr>
              <a:t>移出人口</a:t>
            </a:r>
          </a:p>
        </p:txBody>
      </p:sp>
      <p:sp>
        <p:nvSpPr>
          <p:cNvPr id="16" name="減號 15"/>
          <p:cNvSpPr/>
          <p:nvPr/>
        </p:nvSpPr>
        <p:spPr>
          <a:xfrm>
            <a:off x="4750789" y="3460744"/>
            <a:ext cx="476250" cy="692971"/>
          </a:xfrm>
          <a:prstGeom prst="mathMinus">
            <a:avLst/>
          </a:prstGeom>
          <a:solidFill>
            <a:srgbClr val="0092E0"/>
          </a:solidFill>
          <a:ln>
            <a:solidFill>
              <a:srgbClr val="0092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ea typeface="微軟正黑體" panose="020B0604030504040204" pitchFamily="34" charset="-120"/>
            </a:endParaRPr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00858">
            <a:off x="765115" y="2635816"/>
            <a:ext cx="390296" cy="824929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070" y="2563364"/>
            <a:ext cx="655040" cy="847064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2262">
            <a:off x="5336677" y="2518283"/>
            <a:ext cx="787866" cy="91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87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54800E3-ACFE-2048-BCEF-5349BA39A09E}"/>
              </a:ext>
            </a:extLst>
          </p:cNvPr>
          <p:cNvSpPr/>
          <p:nvPr/>
        </p:nvSpPr>
        <p:spPr>
          <a:xfrm>
            <a:off x="394414" y="1588255"/>
            <a:ext cx="3921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人口成長主要受</a:t>
            </a:r>
            <a:r>
              <a:rPr lang="zh-TW" altLang="en-US" sz="2400" b="1" dirty="0" smtClean="0">
                <a:solidFill>
                  <a:srgbClr val="9A1F2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自然增減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因素影響</a:t>
            </a:r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（出生、死亡）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。</a:t>
            </a:r>
            <a:endParaRPr lang="en-US" altLang="zh-TW" sz="24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 Unicode M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54800E3-ACFE-2048-BCEF-5349BA39A09E}"/>
              </a:ext>
            </a:extLst>
          </p:cNvPr>
          <p:cNvSpPr/>
          <p:nvPr/>
        </p:nvSpPr>
        <p:spPr>
          <a:xfrm>
            <a:off x="394414" y="3674109"/>
            <a:ext cx="39211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人口成長主要受</a:t>
            </a:r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自然增減（出生、死亡）</a:t>
            </a:r>
            <a:r>
              <a:rPr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、及社會增減</a:t>
            </a:r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（移入、移出）</a:t>
            </a:r>
            <a:r>
              <a:rPr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等因素的影響。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xmlns="" id="{5C43A42D-C588-DD40-AFDB-9C1206673E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" t="6666" r="51109" b="2033"/>
          <a:stretch/>
        </p:blipFill>
        <p:spPr>
          <a:xfrm>
            <a:off x="4543308" y="1200150"/>
            <a:ext cx="1476492" cy="1916575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xmlns="" id="{F6949B0B-7933-F543-85AC-187591B2EE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79" t="6996" b="1702"/>
          <a:stretch/>
        </p:blipFill>
        <p:spPr>
          <a:xfrm>
            <a:off x="4543308" y="3752978"/>
            <a:ext cx="1476492" cy="1902351"/>
          </a:xfrm>
          <a:prstGeom prst="rect">
            <a:avLst/>
          </a:prstGeom>
        </p:spPr>
      </p:pic>
      <p:sp>
        <p:nvSpPr>
          <p:cNvPr id="7" name="向右箭號 6">
            <a:extLst>
              <a:ext uri="{FF2B5EF4-FFF2-40B4-BE49-F238E27FC236}">
                <a16:creationId xmlns:a16="http://schemas.microsoft.com/office/drawing/2014/main" xmlns="" id="{AFA9B759-7157-564C-B9FE-00196250D03F}"/>
              </a:ext>
            </a:extLst>
          </p:cNvPr>
          <p:cNvSpPr/>
          <p:nvPr/>
        </p:nvSpPr>
        <p:spPr>
          <a:xfrm>
            <a:off x="6247507" y="1789841"/>
            <a:ext cx="340241" cy="368596"/>
          </a:xfrm>
          <a:prstGeom prst="rightArrow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sz="2800"/>
          </a:p>
        </p:txBody>
      </p:sp>
      <p:sp>
        <p:nvSpPr>
          <p:cNvPr id="8" name="向右箭號 7">
            <a:extLst>
              <a:ext uri="{FF2B5EF4-FFF2-40B4-BE49-F238E27FC236}">
                <a16:creationId xmlns:a16="http://schemas.microsoft.com/office/drawing/2014/main" xmlns="" id="{AFA9B759-7157-564C-B9FE-00196250D03F}"/>
              </a:ext>
            </a:extLst>
          </p:cNvPr>
          <p:cNvSpPr/>
          <p:nvPr/>
        </p:nvSpPr>
        <p:spPr>
          <a:xfrm>
            <a:off x="6247506" y="4519854"/>
            <a:ext cx="340241" cy="368596"/>
          </a:xfrm>
          <a:prstGeom prst="rightArrow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sz="2800"/>
          </a:p>
        </p:txBody>
      </p:sp>
      <p:sp>
        <p:nvSpPr>
          <p:cNvPr id="9" name="流程圖: 結束點 8"/>
          <p:cNvSpPr/>
          <p:nvPr/>
        </p:nvSpPr>
        <p:spPr>
          <a:xfrm>
            <a:off x="6903720" y="1650287"/>
            <a:ext cx="1562100" cy="647700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2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封閉系統</a:t>
            </a:r>
          </a:p>
        </p:txBody>
      </p:sp>
      <p:sp>
        <p:nvSpPr>
          <p:cNvPr id="10" name="流程圖: 結束點 9"/>
          <p:cNvSpPr/>
          <p:nvPr/>
        </p:nvSpPr>
        <p:spPr>
          <a:xfrm>
            <a:off x="6903720" y="4396699"/>
            <a:ext cx="1562100" cy="647700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2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開放</a:t>
            </a:r>
            <a:r>
              <a:rPr kumimoji="1" lang="zh-TW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系統</a:t>
            </a:r>
            <a:endParaRPr kumimoji="1" lang="zh-TW" alt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0D255FF4-859C-244F-ADCC-5EEB4B3098DD}"/>
              </a:ext>
            </a:extLst>
          </p:cNvPr>
          <p:cNvSpPr/>
          <p:nvPr/>
        </p:nvSpPr>
        <p:spPr>
          <a:xfrm>
            <a:off x="3079632" y="153726"/>
            <a:ext cx="5995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 smtClean="0"/>
              <a:t>人口成長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476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49532" y="21645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dirty="0"/>
              <a:t>世界成長的趨勢有哪些趨勢呢？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07" y="1524688"/>
            <a:ext cx="5976370" cy="46162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79831" y="396793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由</a:t>
            </a:r>
            <a:r>
              <a:rPr lang="zh-TW" altLang="en-US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慢轉快</a:t>
            </a:r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xmlns="" id="{8C33A2BA-1AC4-4509-8A98-BEC3A4D2F843}"/>
              </a:ext>
            </a:extLst>
          </p:cNvPr>
          <p:cNvGrpSpPr/>
          <p:nvPr/>
        </p:nvGrpSpPr>
        <p:grpSpPr>
          <a:xfrm>
            <a:off x="5896867" y="1761815"/>
            <a:ext cx="782964" cy="824420"/>
            <a:chOff x="264956" y="990508"/>
            <a:chExt cx="957313" cy="756000"/>
          </a:xfrm>
        </p:grpSpPr>
        <p:sp>
          <p:nvSpPr>
            <p:cNvPr id="6" name="Google Shape;1310;p42">
              <a:extLst>
                <a:ext uri="{FF2B5EF4-FFF2-40B4-BE49-F238E27FC236}">
                  <a16:creationId xmlns:a16="http://schemas.microsoft.com/office/drawing/2014/main" xmlns="" id="{9920A1DF-A081-4590-B5E0-5E6B71DA4465}"/>
                </a:ext>
              </a:extLst>
            </p:cNvPr>
            <p:cNvSpPr/>
            <p:nvPr/>
          </p:nvSpPr>
          <p:spPr>
            <a:xfrm rot="2700000">
              <a:off x="365612" y="990508"/>
              <a:ext cx="756000" cy="756000"/>
            </a:xfrm>
            <a:prstGeom prst="ellipse">
              <a:avLst/>
            </a:prstGeom>
            <a:solidFill>
              <a:srgbClr val="47A37F">
                <a:lumMod val="20000"/>
                <a:lumOff val="80000"/>
              </a:srgbClr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7" name="Google Shape;1311;p42">
              <a:extLst>
                <a:ext uri="{FF2B5EF4-FFF2-40B4-BE49-F238E27FC236}">
                  <a16:creationId xmlns:a16="http://schemas.microsoft.com/office/drawing/2014/main" xmlns="" id="{6FEFBE2F-C5F9-44DC-A9C6-3BB5390F8CB5}"/>
                </a:ext>
              </a:extLst>
            </p:cNvPr>
            <p:cNvSpPr txBox="1"/>
            <p:nvPr/>
          </p:nvSpPr>
          <p:spPr>
            <a:xfrm>
              <a:off x="264956" y="1100405"/>
              <a:ext cx="957313" cy="5362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7A37F">
                      <a:lumMod val="75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Ｑ</a:t>
              </a: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7A37F">
                    <a:lumMod val="75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8" name="群組 7">
            <a:extLst>
              <a:ext uri="{FF2B5EF4-FFF2-40B4-BE49-F238E27FC236}">
                <a16:creationId xmlns:a16="http://schemas.microsoft.com/office/drawing/2014/main" xmlns="" id="{1A5929FC-207E-4187-8EA0-A46F9B6CF4B8}"/>
              </a:ext>
            </a:extLst>
          </p:cNvPr>
          <p:cNvGrpSpPr/>
          <p:nvPr/>
        </p:nvGrpSpPr>
        <p:grpSpPr>
          <a:xfrm>
            <a:off x="5976045" y="3837652"/>
            <a:ext cx="703786" cy="938381"/>
            <a:chOff x="366664" y="2607211"/>
            <a:chExt cx="798954" cy="798954"/>
          </a:xfrm>
        </p:grpSpPr>
        <p:sp>
          <p:nvSpPr>
            <p:cNvPr id="9" name="Google Shape;1313;p42">
              <a:extLst>
                <a:ext uri="{FF2B5EF4-FFF2-40B4-BE49-F238E27FC236}">
                  <a16:creationId xmlns:a16="http://schemas.microsoft.com/office/drawing/2014/main" xmlns="" id="{6F601082-4C31-4306-803B-344902939B61}"/>
                </a:ext>
              </a:extLst>
            </p:cNvPr>
            <p:cNvSpPr/>
            <p:nvPr/>
          </p:nvSpPr>
          <p:spPr>
            <a:xfrm rot="2700000">
              <a:off x="366664" y="2607211"/>
              <a:ext cx="798954" cy="798954"/>
            </a:xfrm>
            <a:prstGeom prst="ellipse">
              <a:avLst/>
            </a:prstGeom>
            <a:solidFill>
              <a:srgbClr val="FBE3DE"/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0" name="Google Shape;1314;p42">
              <a:extLst>
                <a:ext uri="{FF2B5EF4-FFF2-40B4-BE49-F238E27FC236}">
                  <a16:creationId xmlns:a16="http://schemas.microsoft.com/office/drawing/2014/main" xmlns="" id="{DF431DF8-F767-4975-873C-7EE8341D3CB9}"/>
                </a:ext>
              </a:extLst>
            </p:cNvPr>
            <p:cNvSpPr txBox="1"/>
            <p:nvPr/>
          </p:nvSpPr>
          <p:spPr>
            <a:xfrm>
              <a:off x="388141" y="2714322"/>
              <a:ext cx="755999" cy="4978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3200" dirty="0">
                  <a:solidFill>
                    <a:srgbClr val="C00000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Ａ</a:t>
              </a:r>
              <a:endParaRPr sz="32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679831" y="1839602"/>
            <a:ext cx="23727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舊石器時代至現代世界人口成長的變化趨勢？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3738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49532" y="21645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dirty="0"/>
              <a:t>世界成長的趨勢有哪些趨勢呢？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07" y="1524688"/>
            <a:ext cx="5976370" cy="46162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79831" y="396793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環境負載力變化</a:t>
            </a:r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xmlns="" id="{8C33A2BA-1AC4-4509-8A98-BEC3A4D2F843}"/>
              </a:ext>
            </a:extLst>
          </p:cNvPr>
          <p:cNvGrpSpPr/>
          <p:nvPr/>
        </p:nvGrpSpPr>
        <p:grpSpPr>
          <a:xfrm>
            <a:off x="5896867" y="1761815"/>
            <a:ext cx="782964" cy="824420"/>
            <a:chOff x="264956" y="990508"/>
            <a:chExt cx="957313" cy="756000"/>
          </a:xfrm>
        </p:grpSpPr>
        <p:sp>
          <p:nvSpPr>
            <p:cNvPr id="6" name="Google Shape;1310;p42">
              <a:extLst>
                <a:ext uri="{FF2B5EF4-FFF2-40B4-BE49-F238E27FC236}">
                  <a16:creationId xmlns:a16="http://schemas.microsoft.com/office/drawing/2014/main" xmlns="" id="{9920A1DF-A081-4590-B5E0-5E6B71DA4465}"/>
                </a:ext>
              </a:extLst>
            </p:cNvPr>
            <p:cNvSpPr/>
            <p:nvPr/>
          </p:nvSpPr>
          <p:spPr>
            <a:xfrm rot="2700000">
              <a:off x="365612" y="990508"/>
              <a:ext cx="756000" cy="756000"/>
            </a:xfrm>
            <a:prstGeom prst="ellipse">
              <a:avLst/>
            </a:prstGeom>
            <a:solidFill>
              <a:srgbClr val="47A37F">
                <a:lumMod val="20000"/>
                <a:lumOff val="80000"/>
              </a:srgbClr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7" name="Google Shape;1311;p42">
              <a:extLst>
                <a:ext uri="{FF2B5EF4-FFF2-40B4-BE49-F238E27FC236}">
                  <a16:creationId xmlns:a16="http://schemas.microsoft.com/office/drawing/2014/main" xmlns="" id="{6FEFBE2F-C5F9-44DC-A9C6-3BB5390F8CB5}"/>
                </a:ext>
              </a:extLst>
            </p:cNvPr>
            <p:cNvSpPr txBox="1"/>
            <p:nvPr/>
          </p:nvSpPr>
          <p:spPr>
            <a:xfrm>
              <a:off x="264956" y="1100405"/>
              <a:ext cx="957313" cy="5362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7A37F">
                      <a:lumMod val="75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Ｑ</a:t>
              </a: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7A37F">
                    <a:lumMod val="75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8" name="群組 7">
            <a:extLst>
              <a:ext uri="{FF2B5EF4-FFF2-40B4-BE49-F238E27FC236}">
                <a16:creationId xmlns:a16="http://schemas.microsoft.com/office/drawing/2014/main" xmlns="" id="{1A5929FC-207E-4187-8EA0-A46F9B6CF4B8}"/>
              </a:ext>
            </a:extLst>
          </p:cNvPr>
          <p:cNvGrpSpPr/>
          <p:nvPr/>
        </p:nvGrpSpPr>
        <p:grpSpPr>
          <a:xfrm>
            <a:off x="5976045" y="3837652"/>
            <a:ext cx="703786" cy="938381"/>
            <a:chOff x="366664" y="2607211"/>
            <a:chExt cx="798954" cy="798954"/>
          </a:xfrm>
        </p:grpSpPr>
        <p:sp>
          <p:nvSpPr>
            <p:cNvPr id="9" name="Google Shape;1313;p42">
              <a:extLst>
                <a:ext uri="{FF2B5EF4-FFF2-40B4-BE49-F238E27FC236}">
                  <a16:creationId xmlns:a16="http://schemas.microsoft.com/office/drawing/2014/main" xmlns="" id="{6F601082-4C31-4306-803B-344902939B61}"/>
                </a:ext>
              </a:extLst>
            </p:cNvPr>
            <p:cNvSpPr/>
            <p:nvPr/>
          </p:nvSpPr>
          <p:spPr>
            <a:xfrm rot="2700000">
              <a:off x="366664" y="2607211"/>
              <a:ext cx="798954" cy="798954"/>
            </a:xfrm>
            <a:prstGeom prst="ellipse">
              <a:avLst/>
            </a:prstGeom>
            <a:solidFill>
              <a:srgbClr val="FBE3DE"/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0" name="Google Shape;1314;p42">
              <a:extLst>
                <a:ext uri="{FF2B5EF4-FFF2-40B4-BE49-F238E27FC236}">
                  <a16:creationId xmlns:a16="http://schemas.microsoft.com/office/drawing/2014/main" xmlns="" id="{DF431DF8-F767-4975-873C-7EE8341D3CB9}"/>
                </a:ext>
              </a:extLst>
            </p:cNvPr>
            <p:cNvSpPr txBox="1"/>
            <p:nvPr/>
          </p:nvSpPr>
          <p:spPr>
            <a:xfrm>
              <a:off x="388141" y="2714322"/>
              <a:ext cx="755999" cy="4978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3200" dirty="0">
                  <a:solidFill>
                    <a:srgbClr val="C00000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Ａ</a:t>
              </a:r>
              <a:endParaRPr sz="32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679831" y="1839602"/>
            <a:ext cx="2372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什麼原因導致這樣的變化？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0137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圓角矩形 15"/>
          <p:cNvSpPr/>
          <p:nvPr/>
        </p:nvSpPr>
        <p:spPr>
          <a:xfrm>
            <a:off x="3936355" y="2985080"/>
            <a:ext cx="1224000" cy="152400"/>
          </a:xfrm>
          <a:prstGeom prst="roundRect">
            <a:avLst/>
          </a:prstGeom>
          <a:solidFill>
            <a:srgbClr val="0092E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圓角矩形 16"/>
          <p:cNvSpPr/>
          <p:nvPr/>
        </p:nvSpPr>
        <p:spPr>
          <a:xfrm>
            <a:off x="3166913" y="3584496"/>
            <a:ext cx="2772000" cy="152400"/>
          </a:xfrm>
          <a:prstGeom prst="roundRect">
            <a:avLst/>
          </a:prstGeom>
          <a:solidFill>
            <a:srgbClr val="0092E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矩形 1"/>
          <p:cNvSpPr/>
          <p:nvPr/>
        </p:nvSpPr>
        <p:spPr>
          <a:xfrm>
            <a:off x="2826672" y="19613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3200" dirty="0"/>
              <a:t>環境系統如何影響人口的成長？</a:t>
            </a:r>
          </a:p>
        </p:txBody>
      </p:sp>
      <p:sp>
        <p:nvSpPr>
          <p:cNvPr id="7" name="向右箭號 6">
            <a:extLst>
              <a:ext uri="{FF2B5EF4-FFF2-40B4-BE49-F238E27FC236}">
                <a16:creationId xmlns:a16="http://schemas.microsoft.com/office/drawing/2014/main" xmlns="" id="{AFA9B759-7157-564C-B9FE-00196250D03F}"/>
              </a:ext>
            </a:extLst>
          </p:cNvPr>
          <p:cNvSpPr/>
          <p:nvPr/>
        </p:nvSpPr>
        <p:spPr>
          <a:xfrm>
            <a:off x="2826673" y="2861743"/>
            <a:ext cx="340241" cy="368596"/>
          </a:xfrm>
          <a:prstGeom prst="rightArrow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sz="2800"/>
          </a:p>
        </p:txBody>
      </p:sp>
      <p:sp>
        <p:nvSpPr>
          <p:cNvPr id="8" name="矩形 7"/>
          <p:cNvSpPr/>
          <p:nvPr/>
        </p:nvSpPr>
        <p:spPr>
          <a:xfrm>
            <a:off x="3944066" y="3795177"/>
            <a:ext cx="1185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</a:t>
            </a:r>
            <a:r>
              <a:rPr kumimoji="1"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能力</a:t>
            </a:r>
          </a:p>
        </p:txBody>
      </p:sp>
      <p:sp>
        <p:nvSpPr>
          <p:cNvPr id="9" name="圓角矩形 8"/>
          <p:cNvSpPr/>
          <p:nvPr/>
        </p:nvSpPr>
        <p:spPr>
          <a:xfrm>
            <a:off x="239880" y="1814037"/>
            <a:ext cx="2404260" cy="837723"/>
          </a:xfrm>
          <a:prstGeom prst="roundRect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240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生產技術發展</a:t>
            </a:r>
            <a:endParaRPr kumimoji="1" lang="zh-TW" altLang="en-US" sz="2400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239880" y="2737367"/>
            <a:ext cx="2404260" cy="837723"/>
          </a:xfrm>
          <a:prstGeom prst="roundRect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240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自然資源的豐缺</a:t>
            </a:r>
            <a:endParaRPr kumimoji="1" lang="en-US" altLang="zh-TW" sz="2400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1" name="圓角矩形 10"/>
          <p:cNvSpPr/>
          <p:nvPr/>
        </p:nvSpPr>
        <p:spPr>
          <a:xfrm>
            <a:off x="239880" y="3660696"/>
            <a:ext cx="2404260" cy="837723"/>
          </a:xfrm>
          <a:prstGeom prst="roundRect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2400" dirty="0" smtClean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天災、人禍</a:t>
            </a:r>
            <a:endParaRPr kumimoji="1" lang="en-US" altLang="zh-TW" sz="2400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21005" y="2036208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影響環境系統</a:t>
            </a:r>
            <a:endParaRPr lang="zh-TW" altLang="en-US" sz="2000" dirty="0"/>
          </a:p>
        </p:txBody>
      </p:sp>
      <p:sp>
        <p:nvSpPr>
          <p:cNvPr id="13" name="矩形 12"/>
          <p:cNvSpPr/>
          <p:nvPr/>
        </p:nvSpPr>
        <p:spPr>
          <a:xfrm>
            <a:off x="3828780" y="264152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提供資源</a:t>
            </a:r>
            <a:endParaRPr lang="zh-TW" altLang="en-US" sz="2000" dirty="0"/>
          </a:p>
        </p:txBody>
      </p:sp>
      <p:sp>
        <p:nvSpPr>
          <p:cNvPr id="14" name="矩形 13"/>
          <p:cNvSpPr/>
          <p:nvPr/>
        </p:nvSpPr>
        <p:spPr>
          <a:xfrm>
            <a:off x="3059339" y="3223469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承受干擾、接納穢物</a:t>
            </a:r>
            <a:endParaRPr lang="zh-TW" altLang="en-US" sz="2000" dirty="0"/>
          </a:p>
        </p:txBody>
      </p:sp>
      <p:sp>
        <p:nvSpPr>
          <p:cNvPr id="18" name="向右箭號 17">
            <a:extLst>
              <a:ext uri="{FF2B5EF4-FFF2-40B4-BE49-F238E27FC236}">
                <a16:creationId xmlns:a16="http://schemas.microsoft.com/office/drawing/2014/main" xmlns="" id="{AFA9B759-7157-564C-B9FE-00196250D03F}"/>
              </a:ext>
            </a:extLst>
          </p:cNvPr>
          <p:cNvSpPr/>
          <p:nvPr/>
        </p:nvSpPr>
        <p:spPr>
          <a:xfrm>
            <a:off x="6246659" y="2876982"/>
            <a:ext cx="340241" cy="368596"/>
          </a:xfrm>
          <a:prstGeom prst="rightArrow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sz="2800"/>
          </a:p>
        </p:txBody>
      </p:sp>
      <p:sp>
        <p:nvSpPr>
          <p:cNvPr id="19" name="流程圖: 結束點 18"/>
          <p:cNvSpPr/>
          <p:nvPr/>
        </p:nvSpPr>
        <p:spPr>
          <a:xfrm>
            <a:off x="6819566" y="2737429"/>
            <a:ext cx="1940480" cy="647700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2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環境負載力</a:t>
            </a:r>
          </a:p>
        </p:txBody>
      </p:sp>
      <p:sp>
        <p:nvSpPr>
          <p:cNvPr id="20" name="矩形圖說文字 19">
            <a:extLst>
              <a:ext uri="{FF2B5EF4-FFF2-40B4-BE49-F238E27FC236}">
                <a16:creationId xmlns:a16="http://schemas.microsoft.com/office/drawing/2014/main" xmlns="" id="{4C2F46D8-E584-7442-84A0-1EF2E167CE15}"/>
              </a:ext>
            </a:extLst>
          </p:cNvPr>
          <p:cNvSpPr/>
          <p:nvPr/>
        </p:nvSpPr>
        <p:spPr>
          <a:xfrm>
            <a:off x="5244553" y="4323003"/>
            <a:ext cx="3686919" cy="1926540"/>
          </a:xfrm>
          <a:prstGeom prst="wedgeRectCallout">
            <a:avLst>
              <a:gd name="adj1" fmla="val 28091"/>
              <a:gd name="adj2" fmla="val -93837"/>
            </a:avLst>
          </a:prstGeom>
          <a:solidFill>
            <a:srgbClr val="0092E0">
              <a:alpha val="50196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具</a:t>
            </a:r>
            <a:r>
              <a:rPr lang="zh-TW" altLang="en-US" sz="2000" b="1" dirty="0">
                <a:solidFill>
                  <a:srgbClr val="C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可變動</a:t>
            </a:r>
            <a:r>
              <a:rPr lang="zh-TW" altLang="en-US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性質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42913" indent="-442913">
              <a:buFont typeface="Calibri" panose="020F0502020204030204" pitchFamily="34" charset="0"/>
              <a:buAutoNum type="arabicPeriod"/>
              <a:defRPr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下降：</a:t>
            </a:r>
            <a:r>
              <a:rPr lang="zh-TW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天災人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禍導致短時間內</a:t>
            </a:r>
            <a:r>
              <a:rPr lang="zh-TW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糧食及資源生產力衰減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42913" indent="-442913">
              <a:buFont typeface="Calibri" panose="020F0502020204030204" pitchFamily="34" charset="0"/>
              <a:buAutoNum type="arabicPeriod"/>
              <a:defRPr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提升：</a:t>
            </a:r>
            <a:r>
              <a:rPr lang="zh-TW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生產技術的發展</a:t>
            </a:r>
          </a:p>
        </p:txBody>
      </p:sp>
    </p:spTree>
    <p:extLst>
      <p:ext uri="{BB962C8B-B14F-4D97-AF65-F5344CB8AC3E}">
        <p14:creationId xmlns:p14="http://schemas.microsoft.com/office/powerpoint/2010/main" val="251829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26672" y="19613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3200" dirty="0"/>
              <a:t>環境系統如何影響人口的成長？</a:t>
            </a:r>
          </a:p>
        </p:txBody>
      </p:sp>
      <p:pic>
        <p:nvPicPr>
          <p:cNvPr id="21" name="圖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60" y="1426636"/>
            <a:ext cx="6752128" cy="5215464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3527160" y="1750780"/>
            <a:ext cx="5216790" cy="489132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3880199" y="3593546"/>
            <a:ext cx="2698053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TW" altLang="en-US" sz="28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人口成長</a:t>
            </a:r>
            <a:r>
              <a:rPr lang="zh-TW" altLang="en-US" sz="28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緩慢</a:t>
            </a:r>
            <a:r>
              <a:rPr lang="en-US" altLang="zh-TW" sz="2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∵ 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生產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技術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低落</a:t>
            </a:r>
            <a:r>
              <a:rPr lang="zh-TW" altLang="en-US" sz="28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→環境</a:t>
            </a:r>
            <a:r>
              <a:rPr lang="zh-TW" altLang="en-US" sz="28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負載力低</a:t>
            </a:r>
            <a:endParaRPr lang="en-US" altLang="zh-TW" sz="2800" b="1" dirty="0">
              <a:solidFill>
                <a:srgbClr val="9B222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 Unicode MS"/>
            </a:endParaRPr>
          </a:p>
        </p:txBody>
      </p:sp>
      <p:sp>
        <p:nvSpPr>
          <p:cNvPr id="24" name="流程圖: 結束點 23"/>
          <p:cNvSpPr/>
          <p:nvPr/>
        </p:nvSpPr>
        <p:spPr>
          <a:xfrm>
            <a:off x="276174" y="1602005"/>
            <a:ext cx="1895475" cy="647700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latin typeface="+mj-ea"/>
                <a:ea typeface="+mj-ea"/>
              </a:rPr>
              <a:t>舊石器時代</a:t>
            </a:r>
            <a:endParaRPr lang="zh-TW" altLang="en-US" sz="2400" b="1" dirty="0">
              <a:latin typeface="+mj-ea"/>
              <a:ea typeface="+mj-ea"/>
            </a:endParaRPr>
          </a:p>
        </p:txBody>
      </p:sp>
      <p:sp>
        <p:nvSpPr>
          <p:cNvPr id="25" name="直線圖說文字 2 (無框線) 24"/>
          <p:cNvSpPr/>
          <p:nvPr/>
        </p:nvSpPr>
        <p:spPr>
          <a:xfrm>
            <a:off x="4055888" y="3976075"/>
            <a:ext cx="1847850" cy="1785260"/>
          </a:xfrm>
          <a:prstGeom prst="callout2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590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26672" y="19613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3200" dirty="0"/>
              <a:t>環境系統如何影響人口的成長？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xmlns="" id="{055C69D8-7F20-4A0E-9CC0-A33B834B6CBB}"/>
              </a:ext>
            </a:extLst>
          </p:cNvPr>
          <p:cNvSpPr txBox="1"/>
          <p:nvPr/>
        </p:nvSpPr>
        <p:spPr>
          <a:xfrm>
            <a:off x="276172" y="2919196"/>
            <a:ext cx="1917384" cy="576000"/>
          </a:xfrm>
          <a:prstGeom prst="roundRect">
            <a:avLst>
              <a:gd name="adj" fmla="val 50000"/>
            </a:avLst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2400" b="1">
                <a:solidFill>
                  <a:schemeClr val="lt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TW" altLang="en-US" dirty="0"/>
              <a:t>中世紀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xmlns="" id="{055C69D8-7F20-4A0E-9CC0-A33B834B6CBB}"/>
              </a:ext>
            </a:extLst>
          </p:cNvPr>
          <p:cNvSpPr txBox="1"/>
          <p:nvPr/>
        </p:nvSpPr>
        <p:spPr>
          <a:xfrm>
            <a:off x="276172" y="1637853"/>
            <a:ext cx="1917384" cy="576000"/>
          </a:xfrm>
          <a:prstGeom prst="roundRect">
            <a:avLst>
              <a:gd name="adj" fmla="val 50000"/>
            </a:avLst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2400" b="1">
                <a:solidFill>
                  <a:schemeClr val="lt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TW" altLang="en-US" dirty="0"/>
              <a:t>新石器時代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60" y="1426636"/>
            <a:ext cx="6752128" cy="521546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74135" y="1778000"/>
            <a:ext cx="825765" cy="4715323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935254" y="3534210"/>
            <a:ext cx="26980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TW" altLang="en-US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人口成長緩慢</a:t>
            </a:r>
            <a:r>
              <a:rPr lang="en-US" altLang="zh-TW" sz="2400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400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∵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生產技術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提升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→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環境負載力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增</a:t>
            </a:r>
            <a:endParaRPr lang="en-US" altLang="zh-TW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 Unicode MS"/>
            </a:endParaRPr>
          </a:p>
        </p:txBody>
      </p:sp>
      <p:sp>
        <p:nvSpPr>
          <p:cNvPr id="8" name="直線圖說文字 2 (無框線) 7"/>
          <p:cNvSpPr/>
          <p:nvPr/>
        </p:nvSpPr>
        <p:spPr>
          <a:xfrm>
            <a:off x="4084152" y="3872297"/>
            <a:ext cx="1847850" cy="178526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5346"/>
              <a:gd name="adj6" fmla="val -17286"/>
            </a:avLst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" name="直線接點 8"/>
          <p:cNvCxnSpPr/>
          <p:nvPr/>
        </p:nvCxnSpPr>
        <p:spPr>
          <a:xfrm>
            <a:off x="1200150" y="2400301"/>
            <a:ext cx="0" cy="368300"/>
          </a:xfrm>
          <a:prstGeom prst="line">
            <a:avLst/>
          </a:prstGeom>
          <a:ln w="28575">
            <a:solidFill>
              <a:srgbClr val="0092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8134350" y="1426636"/>
            <a:ext cx="590550" cy="489132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/>
          <p:cNvSpPr/>
          <p:nvPr/>
        </p:nvSpPr>
        <p:spPr>
          <a:xfrm>
            <a:off x="6782206" y="5134648"/>
            <a:ext cx="961621" cy="183701"/>
          </a:xfrm>
          <a:prstGeom prst="round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6251519" y="3550519"/>
            <a:ext cx="2363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但醫療衛生環境不佳死亡率</a:t>
            </a:r>
            <a:r>
              <a:rPr lang="zh-TW" altLang="en-US" sz="24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高</a:t>
            </a:r>
            <a:endParaRPr lang="zh-TW" altLang="en-US" sz="2400" b="1" dirty="0">
              <a:solidFill>
                <a:srgbClr val="9B2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61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26672" y="19613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3200" dirty="0"/>
              <a:t>環境系統如何影響人口的成長？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60" y="1426636"/>
            <a:ext cx="6752128" cy="52154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74134" y="1727199"/>
            <a:ext cx="5360216" cy="46101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流程圖: 結束點 4"/>
          <p:cNvSpPr/>
          <p:nvPr/>
        </p:nvSpPr>
        <p:spPr>
          <a:xfrm>
            <a:off x="276174" y="1602004"/>
            <a:ext cx="1895475" cy="1077696"/>
          </a:xfrm>
          <a:prstGeom prst="flowChartTerminator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18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世紀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工業革命後</a:t>
            </a:r>
            <a:endParaRPr lang="en-US" altLang="zh-TW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直線圖說文字 2 (無框線) 5"/>
          <p:cNvSpPr/>
          <p:nvPr/>
        </p:nvSpPr>
        <p:spPr>
          <a:xfrm>
            <a:off x="4103513" y="4116611"/>
            <a:ext cx="1847850" cy="1785260"/>
          </a:xfrm>
          <a:prstGeom prst="callout2">
            <a:avLst>
              <a:gd name="adj1" fmla="val 8079"/>
              <a:gd name="adj2" fmla="val 178265"/>
              <a:gd name="adj3" fmla="val 8791"/>
              <a:gd name="adj4" fmla="val 219415"/>
              <a:gd name="adj5" fmla="val 97561"/>
              <a:gd name="adj6" fmla="val 230653"/>
            </a:avLst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238500" y="30290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TW" altLang="en-US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人口數量遽增</a:t>
            </a:r>
            <a:r>
              <a:rPr lang="en-US" altLang="zh-TW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∵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環境負載力增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1.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醫療衛生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進步→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死亡率降低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2.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農業機械化→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  <a:sym typeface="Wingdings" panose="05000000000000000000" pitchFamily="2" charset="2"/>
              </a:rPr>
              <a:t>糧食增產快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1308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xmlns="" id="{42ADBA92-19F1-514A-A0DD-21B84921CDB3}"/>
              </a:ext>
            </a:extLst>
          </p:cNvPr>
          <p:cNvSpPr txBox="1"/>
          <p:nvPr/>
        </p:nvSpPr>
        <p:spPr>
          <a:xfrm>
            <a:off x="0" y="1"/>
            <a:ext cx="9144000" cy="276999"/>
          </a:xfrm>
          <a:prstGeom prst="rect">
            <a:avLst/>
          </a:prstGeom>
          <a:solidFill>
            <a:srgbClr val="3CAAA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Ch1</a:t>
            </a:r>
            <a:r>
              <a:rPr kumimoji="1" lang="zh-TW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</a:t>
            </a:r>
            <a:endParaRPr kumimoji="1" lang="zh-TW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xmlns="" id="{ADB6AFCA-8EC9-D14B-9E80-40ADC96069EE}"/>
              </a:ext>
            </a:extLst>
          </p:cNvPr>
          <p:cNvSpPr txBox="1"/>
          <p:nvPr/>
        </p:nvSpPr>
        <p:spPr>
          <a:xfrm>
            <a:off x="1" y="530865"/>
            <a:ext cx="8358292" cy="553998"/>
          </a:xfrm>
          <a:prstGeom prst="rect">
            <a:avLst/>
          </a:prstGeom>
          <a:solidFill>
            <a:srgbClr val="5DC5C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【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迷你講課</a:t>
            </a: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】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：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1.</a:t>
            </a: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思考</a:t>
            </a:r>
            <a:r>
              <a:rPr kumimoji="1" lang="zh-TW" altLang="en-US" sz="1000" b="1" dirty="0">
                <a:solidFill>
                  <a:prstClr val="black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有人說「人多好辦事」，也有人說「人多真擁擠」。</a:t>
            </a:r>
            <a:endParaRPr kumimoji="1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2.</a:t>
            </a: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利用章首圖觀察，人口的數量增減對一個地區會有什麼影響？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8D66CC9-EDB3-394A-A2A1-1D9A35FEE9B1}"/>
              </a:ext>
            </a:extLst>
          </p:cNvPr>
          <p:cNvSpPr/>
          <p:nvPr/>
        </p:nvSpPr>
        <p:spPr>
          <a:xfrm>
            <a:off x="-2" y="1473408"/>
            <a:ext cx="2849810" cy="5384593"/>
          </a:xfrm>
          <a:prstGeom prst="rect">
            <a:avLst/>
          </a:prstGeom>
          <a:solidFill>
            <a:srgbClr val="5DC5C0"/>
          </a:solidFill>
          <a:ln>
            <a:noFill/>
          </a:ln>
        </p:spPr>
        <p:txBody>
          <a:bodyPr wrap="square"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1-1【</a:t>
            </a:r>
            <a:r>
              <a:rPr kumimoji="1" lang="zh-TW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人口成長與人口轉型</a:t>
            </a:r>
            <a:r>
              <a:rPr kumimoji="1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】</a:t>
            </a:r>
            <a:r>
              <a:rPr kumimoji="1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：</a:t>
            </a:r>
            <a:endParaRPr kumimoji="1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9300"/>
              </a:highlight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Q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：人口成長的過程中會經歷哪些變化與問題？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1.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哪些因素會使人口增加或減少？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-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出生、死亡、移入、移出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2.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環境系統如何影響人口的成長與減少？</a:t>
            </a: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-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環境負載力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3.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人口成長過程中面臨哪些不同的階段？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-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人口轉型理論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4.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在不同的發展階段，人口組成產生什麼差異？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-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人口組成結構</a:t>
            </a: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活動</a:t>
            </a:r>
            <a:r>
              <a:rPr kumimoji="1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1-1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：臺灣的人口變遷</a:t>
            </a: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1" name="向下箭號 10">
            <a:extLst>
              <a:ext uri="{FF2B5EF4-FFF2-40B4-BE49-F238E27FC236}">
                <a16:creationId xmlns:a16="http://schemas.microsoft.com/office/drawing/2014/main" xmlns="" id="{D7D00FED-B0AB-4B41-A842-0B6C91D19401}"/>
              </a:ext>
            </a:extLst>
          </p:cNvPr>
          <p:cNvSpPr/>
          <p:nvPr/>
        </p:nvSpPr>
        <p:spPr>
          <a:xfrm>
            <a:off x="133289" y="1237564"/>
            <a:ext cx="187795" cy="235843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2" name="向下箭號 11">
            <a:extLst>
              <a:ext uri="{FF2B5EF4-FFF2-40B4-BE49-F238E27FC236}">
                <a16:creationId xmlns:a16="http://schemas.microsoft.com/office/drawing/2014/main" xmlns="" id="{797869AD-55EC-2848-8AD9-EF58B3FD10A2}"/>
              </a:ext>
            </a:extLst>
          </p:cNvPr>
          <p:cNvSpPr/>
          <p:nvPr/>
        </p:nvSpPr>
        <p:spPr>
          <a:xfrm rot="16200000">
            <a:off x="6657869" y="4212743"/>
            <a:ext cx="386805" cy="271099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007BD34B-C95A-8845-AAFA-92DB5541E720}"/>
              </a:ext>
            </a:extLst>
          </p:cNvPr>
          <p:cNvSpPr/>
          <p:nvPr/>
        </p:nvSpPr>
        <p:spPr>
          <a:xfrm>
            <a:off x="2937980" y="1473405"/>
            <a:ext cx="3764912" cy="5384595"/>
          </a:xfrm>
          <a:prstGeom prst="rect">
            <a:avLst/>
          </a:prstGeom>
          <a:solidFill>
            <a:srgbClr val="5DC5C0"/>
          </a:solidFill>
          <a:ln>
            <a:noFill/>
          </a:ln>
        </p:spPr>
        <p:txBody>
          <a:bodyPr wrap="square"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1-2【</a:t>
            </a:r>
            <a:r>
              <a:rPr kumimoji="1" lang="zh-TW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</a:t>
            </a:r>
            <a:r>
              <a:rPr kumimoji="1" lang="zh-TW" altLang="en-US" sz="1050" b="1" dirty="0">
                <a:solidFill>
                  <a:prstClr val="black"/>
                </a:solidFill>
                <a:highlight>
                  <a:srgbClr val="FF9300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分布</a:t>
            </a:r>
            <a:r>
              <a:rPr kumimoji="1" lang="zh-TW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與人口</a:t>
            </a:r>
            <a:r>
              <a:rPr kumimoji="1" lang="zh-TW" altLang="en-US" sz="1050" b="1" dirty="0">
                <a:solidFill>
                  <a:prstClr val="black"/>
                </a:solidFill>
                <a:highlight>
                  <a:srgbClr val="FF9300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遷移</a:t>
            </a:r>
            <a:r>
              <a:rPr kumimoji="1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】</a:t>
            </a:r>
            <a:r>
              <a:rPr kumimoji="1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9300"/>
                </a:highlight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：</a:t>
            </a:r>
            <a:endParaRPr kumimoji="1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9300"/>
              </a:highlight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Q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：</a:t>
            </a: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人口分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布</a:t>
            </a: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為何會呈現今日的樣貌</a:t>
            </a:r>
            <a:r>
              <a:rPr kumimoji="1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?</a:t>
            </a: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1.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為何世界的人口分布具有差異？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-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接續環境負載力，指出世界人口分布差異</a:t>
            </a: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2.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為何人口會進行遷移？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-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各項的環境差異引發人口移動的原因引導出人口推拉理論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3.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人口遷移會造成哪些影響？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-</a:t>
            </a: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思考人口移入或移出對一個地區會帶來哪些影響</a:t>
            </a: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22" name="向下箭號 21">
            <a:extLst>
              <a:ext uri="{FF2B5EF4-FFF2-40B4-BE49-F238E27FC236}">
                <a16:creationId xmlns:a16="http://schemas.microsoft.com/office/drawing/2014/main" xmlns="" id="{79AC88D7-568C-E441-8585-8B17494C3EDF}"/>
              </a:ext>
            </a:extLst>
          </p:cNvPr>
          <p:cNvSpPr/>
          <p:nvPr/>
        </p:nvSpPr>
        <p:spPr>
          <a:xfrm rot="16200000">
            <a:off x="2720227" y="4238502"/>
            <a:ext cx="386804" cy="21958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5" name="向下箭號 14">
            <a:extLst>
              <a:ext uri="{FF2B5EF4-FFF2-40B4-BE49-F238E27FC236}">
                <a16:creationId xmlns:a16="http://schemas.microsoft.com/office/drawing/2014/main" xmlns="" id="{F0CBB317-9C76-D649-9C5C-374B5B8BB180}"/>
              </a:ext>
            </a:extLst>
          </p:cNvPr>
          <p:cNvSpPr/>
          <p:nvPr/>
        </p:nvSpPr>
        <p:spPr>
          <a:xfrm>
            <a:off x="133290" y="308817"/>
            <a:ext cx="187795" cy="235843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xmlns="" id="{7C164829-F39A-6F44-945F-F957B432C0C3}"/>
              </a:ext>
            </a:extLst>
          </p:cNvPr>
          <p:cNvSpPr txBox="1"/>
          <p:nvPr/>
        </p:nvSpPr>
        <p:spPr>
          <a:xfrm>
            <a:off x="4686300" y="631737"/>
            <a:ext cx="3664104" cy="400110"/>
          </a:xfrm>
          <a:prstGeom prst="rect">
            <a:avLst/>
          </a:prstGeom>
          <a:solidFill>
            <a:srgbClr val="FFFD78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結構不完整問題：</a:t>
            </a:r>
            <a:endParaRPr kumimoji="1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當人口不斷增加或持續減少，對國家的發展將帶來什麼影響？</a:t>
            </a:r>
          </a:p>
        </p:txBody>
      </p:sp>
      <p:sp>
        <p:nvSpPr>
          <p:cNvPr id="23" name="向下箭號 22">
            <a:extLst>
              <a:ext uri="{FF2B5EF4-FFF2-40B4-BE49-F238E27FC236}">
                <a16:creationId xmlns:a16="http://schemas.microsoft.com/office/drawing/2014/main" xmlns="" id="{0E8EE2B3-A4AA-5C43-8D9D-5FC06584B292}"/>
              </a:ext>
            </a:extLst>
          </p:cNvPr>
          <p:cNvSpPr/>
          <p:nvPr/>
        </p:nvSpPr>
        <p:spPr>
          <a:xfrm rot="16200000">
            <a:off x="4234321" y="628500"/>
            <a:ext cx="240000" cy="540000"/>
          </a:xfrm>
          <a:prstGeom prst="downArrow">
            <a:avLst/>
          </a:prstGeom>
          <a:solidFill>
            <a:srgbClr val="FFF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8" name="上彎箭號 17">
            <a:extLst>
              <a:ext uri="{FF2B5EF4-FFF2-40B4-BE49-F238E27FC236}">
                <a16:creationId xmlns:a16="http://schemas.microsoft.com/office/drawing/2014/main" xmlns="" id="{898288B1-2FC2-C24E-A6EB-5E82D6227E29}"/>
              </a:ext>
            </a:extLst>
          </p:cNvPr>
          <p:cNvSpPr/>
          <p:nvPr/>
        </p:nvSpPr>
        <p:spPr>
          <a:xfrm>
            <a:off x="7721463" y="1058769"/>
            <a:ext cx="342900" cy="3346515"/>
          </a:xfrm>
          <a:prstGeom prst="bentUpArrow">
            <a:avLst>
              <a:gd name="adj1" fmla="val 31742"/>
              <a:gd name="adj2" fmla="val 32216"/>
              <a:gd name="adj3" fmla="val 36236"/>
            </a:avLst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C46F79A-74ED-794F-92E0-A3B5FFA90D8A}"/>
              </a:ext>
            </a:extLst>
          </p:cNvPr>
          <p:cNvSpPr/>
          <p:nvPr/>
        </p:nvSpPr>
        <p:spPr>
          <a:xfrm>
            <a:off x="6986821" y="4081551"/>
            <a:ext cx="1868072" cy="400110"/>
          </a:xfrm>
          <a:prstGeom prst="rect">
            <a:avLst/>
          </a:prstGeom>
          <a:solidFill>
            <a:srgbClr val="5DC5C0"/>
          </a:solidFill>
        </p:spPr>
        <p:txBody>
          <a:bodyPr wrap="square">
            <a:spAutoFit/>
          </a:bodyPr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【</a:t>
            </a: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地理探究</a:t>
            </a:r>
            <a:r>
              <a:rPr kumimoji="1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】</a:t>
            </a: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：</a:t>
            </a:r>
            <a:endParaRPr kumimoji="1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  <a:cs typeface="+mn-cs"/>
            </a:endParaRPr>
          </a:p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世界人口的遷移與環境負載力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xmlns="" id="{F4E10164-C571-0E41-9315-7508531F3826}"/>
              </a:ext>
            </a:extLst>
          </p:cNvPr>
          <p:cNvSpPr txBox="1"/>
          <p:nvPr/>
        </p:nvSpPr>
        <p:spPr>
          <a:xfrm>
            <a:off x="7849131" y="2336226"/>
            <a:ext cx="207749" cy="553998"/>
          </a:xfrm>
          <a:prstGeom prst="rect">
            <a:avLst/>
          </a:prstGeom>
          <a:solidFill>
            <a:srgbClr val="85D7E2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回應</a:t>
            </a:r>
          </a:p>
        </p:txBody>
      </p:sp>
    </p:spTree>
    <p:extLst>
      <p:ext uri="{BB962C8B-B14F-4D97-AF65-F5344CB8AC3E}">
        <p14:creationId xmlns:p14="http://schemas.microsoft.com/office/powerpoint/2010/main" val="363401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26672" y="196136"/>
            <a:ext cx="5951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/>
              <a:t>環境負載力能承受世界不斷持續增加的人口嗎？</a:t>
            </a:r>
          </a:p>
        </p:txBody>
      </p:sp>
      <p:grpSp>
        <p:nvGrpSpPr>
          <p:cNvPr id="3" name="群組 2"/>
          <p:cNvGrpSpPr/>
          <p:nvPr/>
        </p:nvGrpSpPr>
        <p:grpSpPr>
          <a:xfrm>
            <a:off x="181476" y="2005522"/>
            <a:ext cx="1295400" cy="1691817"/>
            <a:chOff x="160345" y="1029904"/>
            <a:chExt cx="1295400" cy="1268863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601" y="1029904"/>
              <a:ext cx="1178889" cy="126886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5" name="文字方塊 4"/>
            <p:cNvSpPr txBox="1"/>
            <p:nvPr/>
          </p:nvSpPr>
          <p:spPr>
            <a:xfrm>
              <a:off x="160345" y="1824392"/>
              <a:ext cx="1295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solidFill>
                    <a:schemeClr val="bg1"/>
                  </a:solidFill>
                </a:rPr>
                <a:t>馬爾薩斯</a:t>
              </a:r>
              <a:endParaRPr lang="zh-TW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" name="直線接點 5"/>
          <p:cNvCxnSpPr/>
          <p:nvPr/>
        </p:nvCxnSpPr>
        <p:spPr>
          <a:xfrm>
            <a:off x="1630084" y="1940560"/>
            <a:ext cx="3200997" cy="0"/>
          </a:xfrm>
          <a:prstGeom prst="line">
            <a:avLst/>
          </a:prstGeom>
          <a:ln w="12700">
            <a:solidFill>
              <a:srgbClr val="005F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>
            <a:off x="1630084" y="3738880"/>
            <a:ext cx="3200997" cy="0"/>
          </a:xfrm>
          <a:prstGeom prst="line">
            <a:avLst/>
          </a:prstGeom>
          <a:ln w="12700">
            <a:solidFill>
              <a:srgbClr val="005F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619727" y="2026548"/>
            <a:ext cx="3264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>
                <a:cs typeface="Arial Unicode MS" panose="020B0604020202020204" pitchFamily="34" charset="-120"/>
              </a:rPr>
              <a:t>十八世紀提出的人口論</a:t>
            </a:r>
            <a:r>
              <a:rPr lang="en-US" altLang="zh-TW" sz="2000" dirty="0">
                <a:cs typeface="Arial Unicode MS" panose="020B0604020202020204" pitchFamily="34" charset="-120"/>
              </a:rPr>
              <a:t>—</a:t>
            </a:r>
          </a:p>
          <a:p>
            <a:r>
              <a:rPr lang="zh-TW" altLang="en-US" sz="2000" dirty="0">
                <a:cs typeface="Arial Unicode MS" panose="020B0604020202020204" pitchFamily="34" charset="-120"/>
              </a:rPr>
              <a:t>人口增加速度遠超過糧食增產的速度，若不加以節制，人類將陷入災難中</a:t>
            </a:r>
            <a:endParaRPr lang="zh-TW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1180431" y="5046202"/>
            <a:ext cx="39249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TW" altLang="en-US" sz="2400" b="1" dirty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</a:rPr>
              <a:t>∵農業技術</a:t>
            </a:r>
            <a:r>
              <a:rPr lang="zh-TW" altLang="en-US" sz="2400" b="1" dirty="0" smtClean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</a:rPr>
              <a:t>革新</a:t>
            </a:r>
            <a:r>
              <a:rPr lang="zh-TW" altLang="en-US" sz="2400" b="1" dirty="0" smtClean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  <a:sym typeface="Wingdings" panose="05000000000000000000" pitchFamily="2" charset="2"/>
              </a:rPr>
              <a:t>→糧食</a:t>
            </a:r>
            <a:r>
              <a:rPr lang="zh-TW" altLang="en-US" sz="2400" b="1" dirty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  <a:sym typeface="Wingdings" panose="05000000000000000000" pitchFamily="2" charset="2"/>
              </a:rPr>
              <a:t>大</a:t>
            </a:r>
            <a:r>
              <a:rPr lang="zh-TW" altLang="en-US" sz="2400" b="1" dirty="0" smtClean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  <a:sym typeface="Wingdings" panose="05000000000000000000" pitchFamily="2" charset="2"/>
              </a:rPr>
              <a:t>增</a:t>
            </a:r>
            <a:r>
              <a:rPr lang="en-US" altLang="zh-TW" sz="2400" b="1" dirty="0" smtClean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  <a:sym typeface="Wingdings" panose="05000000000000000000" pitchFamily="2" charset="2"/>
              </a:rPr>
              <a:t/>
            </a:r>
            <a:br>
              <a:rPr lang="en-US" altLang="zh-TW" sz="2400" b="1" dirty="0" smtClean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  <a:sym typeface="Wingdings" panose="05000000000000000000" pitchFamily="2" charset="2"/>
              </a:rPr>
            </a:br>
            <a:r>
              <a:rPr lang="zh-TW" altLang="en-US" sz="2400" b="1" dirty="0">
                <a:solidFill>
                  <a:srgbClr val="9B2226"/>
                </a:solidFill>
                <a:latin typeface="+mj-ea"/>
                <a:ea typeface="+mj-ea"/>
                <a:cs typeface="Arial Unicode MS" panose="020B0604020202020204" pitchFamily="34" charset="-120"/>
                <a:sym typeface="Wingdings" panose="05000000000000000000" pitchFamily="2" charset="2"/>
              </a:rPr>
              <a:t>世界人口成長受到經濟發展有所差異</a:t>
            </a:r>
            <a:endParaRPr lang="en-US" altLang="zh-TW" sz="2400" b="1" dirty="0">
              <a:solidFill>
                <a:srgbClr val="9B2226"/>
              </a:solidFill>
              <a:latin typeface="+mj-ea"/>
              <a:ea typeface="+mj-ea"/>
              <a:cs typeface="Arial Unicode MS" panose="020B0604020202020204" pitchFamily="34" charset="-120"/>
            </a:endParaRPr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xmlns="" id="{8C33A2BA-1AC4-4509-8A98-BEC3A4D2F843}"/>
              </a:ext>
            </a:extLst>
          </p:cNvPr>
          <p:cNvGrpSpPr/>
          <p:nvPr/>
        </p:nvGrpSpPr>
        <p:grpSpPr>
          <a:xfrm>
            <a:off x="443259" y="4091459"/>
            <a:ext cx="782964" cy="824420"/>
            <a:chOff x="264956" y="990508"/>
            <a:chExt cx="957313" cy="756000"/>
          </a:xfrm>
        </p:grpSpPr>
        <p:sp>
          <p:nvSpPr>
            <p:cNvPr id="11" name="Google Shape;1310;p42">
              <a:extLst>
                <a:ext uri="{FF2B5EF4-FFF2-40B4-BE49-F238E27FC236}">
                  <a16:creationId xmlns:a16="http://schemas.microsoft.com/office/drawing/2014/main" xmlns="" id="{9920A1DF-A081-4590-B5E0-5E6B71DA4465}"/>
                </a:ext>
              </a:extLst>
            </p:cNvPr>
            <p:cNvSpPr/>
            <p:nvPr/>
          </p:nvSpPr>
          <p:spPr>
            <a:xfrm rot="2700000">
              <a:off x="365612" y="990508"/>
              <a:ext cx="756000" cy="756000"/>
            </a:xfrm>
            <a:prstGeom prst="ellipse">
              <a:avLst/>
            </a:prstGeom>
            <a:solidFill>
              <a:srgbClr val="47A37F">
                <a:lumMod val="20000"/>
                <a:lumOff val="80000"/>
              </a:srgbClr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2" name="Google Shape;1311;p42">
              <a:extLst>
                <a:ext uri="{FF2B5EF4-FFF2-40B4-BE49-F238E27FC236}">
                  <a16:creationId xmlns:a16="http://schemas.microsoft.com/office/drawing/2014/main" xmlns="" id="{6FEFBE2F-C5F9-44DC-A9C6-3BB5390F8CB5}"/>
                </a:ext>
              </a:extLst>
            </p:cNvPr>
            <p:cNvSpPr txBox="1"/>
            <p:nvPr/>
          </p:nvSpPr>
          <p:spPr>
            <a:xfrm>
              <a:off x="264956" y="1100405"/>
              <a:ext cx="957313" cy="5362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7A37F">
                      <a:lumMod val="75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Ｑ</a:t>
              </a: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7A37F">
                    <a:lumMod val="75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13" name="群組 12">
            <a:extLst>
              <a:ext uri="{FF2B5EF4-FFF2-40B4-BE49-F238E27FC236}">
                <a16:creationId xmlns:a16="http://schemas.microsoft.com/office/drawing/2014/main" xmlns="" id="{1A5929FC-207E-4187-8EA0-A46F9B6CF4B8}"/>
              </a:ext>
            </a:extLst>
          </p:cNvPr>
          <p:cNvGrpSpPr/>
          <p:nvPr/>
        </p:nvGrpSpPr>
        <p:grpSpPr>
          <a:xfrm>
            <a:off x="539656" y="5164230"/>
            <a:ext cx="590169" cy="790660"/>
            <a:chOff x="366664" y="2607211"/>
            <a:chExt cx="798954" cy="798954"/>
          </a:xfrm>
        </p:grpSpPr>
        <p:sp>
          <p:nvSpPr>
            <p:cNvPr id="14" name="Google Shape;1313;p42">
              <a:extLst>
                <a:ext uri="{FF2B5EF4-FFF2-40B4-BE49-F238E27FC236}">
                  <a16:creationId xmlns:a16="http://schemas.microsoft.com/office/drawing/2014/main" xmlns="" id="{6F601082-4C31-4306-803B-344902939B61}"/>
                </a:ext>
              </a:extLst>
            </p:cNvPr>
            <p:cNvSpPr/>
            <p:nvPr/>
          </p:nvSpPr>
          <p:spPr>
            <a:xfrm rot="2700000">
              <a:off x="366664" y="2607211"/>
              <a:ext cx="798954" cy="798954"/>
            </a:xfrm>
            <a:prstGeom prst="ellipse">
              <a:avLst/>
            </a:prstGeom>
            <a:solidFill>
              <a:srgbClr val="FBE3DE"/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5" name="Google Shape;1314;p42">
              <a:extLst>
                <a:ext uri="{FF2B5EF4-FFF2-40B4-BE49-F238E27FC236}">
                  <a16:creationId xmlns:a16="http://schemas.microsoft.com/office/drawing/2014/main" xmlns="" id="{DF431DF8-F767-4975-873C-7EE8341D3CB9}"/>
                </a:ext>
              </a:extLst>
            </p:cNvPr>
            <p:cNvSpPr txBox="1"/>
            <p:nvPr/>
          </p:nvSpPr>
          <p:spPr>
            <a:xfrm>
              <a:off x="409619" y="2607211"/>
              <a:ext cx="755999" cy="5908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3200" dirty="0">
                  <a:solidFill>
                    <a:srgbClr val="C00000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Ａ</a:t>
              </a:r>
              <a:endParaRPr sz="32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180431" y="4195894"/>
            <a:ext cx="35324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/>
              <a:t>為何災難預言未成真</a:t>
            </a:r>
            <a:r>
              <a:rPr lang="zh-TW" altLang="en-US" sz="2400" dirty="0" smtClean="0">
                <a:latin typeface="+mj-ea"/>
                <a:ea typeface="+mj-ea"/>
                <a:cs typeface="Arial Unicode MS" panose="020B0604020202020204" pitchFamily="34" charset="-120"/>
              </a:rPr>
              <a:t>？</a:t>
            </a:r>
            <a:endParaRPr lang="en-US" altLang="zh-TW" sz="2400" dirty="0">
              <a:latin typeface="+mj-ea"/>
              <a:ea typeface="+mj-ea"/>
              <a:cs typeface="Arial Unicode MS"/>
            </a:endParaRPr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xmlns="" id="{7FF12829-F15C-A94F-AB08-57E023DAF3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469" y="1896290"/>
            <a:ext cx="3890247" cy="421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41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26672" y="19613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3200" dirty="0"/>
              <a:t>環境系統如何影響人口的成長？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31" y="1154547"/>
            <a:ext cx="5585206" cy="48296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9433" y="5933441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｜世界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人口數與人口成長率的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變化｜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｜（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1750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2100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年）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｜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44044" y="4128637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成長率下降，</a:t>
            </a:r>
            <a:r>
              <a:rPr lang="en-US" altLang="zh-TW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zh-TW" altLang="en-US" sz="24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因此，</a:t>
            </a:r>
            <a:r>
              <a:rPr lang="en-US" altLang="zh-TW" sz="24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/>
            </a:r>
            <a:br>
              <a:rPr lang="en-US" altLang="zh-TW" sz="24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</a:br>
            <a:r>
              <a:rPr lang="zh-TW" altLang="en-US" sz="2400" b="1" dirty="0" smtClean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人口</a:t>
            </a:r>
            <a:r>
              <a:rPr lang="zh-TW" altLang="en-US" sz="2400" b="1" dirty="0">
                <a:solidFill>
                  <a:srgbClr val="9B222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倍時變長</a:t>
            </a:r>
            <a:endParaRPr lang="en-US" altLang="zh-TW" sz="2400" b="1" dirty="0">
              <a:solidFill>
                <a:srgbClr val="9B2226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 Unicode MS"/>
            </a:endParaRPr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xmlns="" id="{8C33A2BA-1AC4-4509-8A98-BEC3A4D2F843}"/>
              </a:ext>
            </a:extLst>
          </p:cNvPr>
          <p:cNvGrpSpPr/>
          <p:nvPr/>
        </p:nvGrpSpPr>
        <p:grpSpPr>
          <a:xfrm>
            <a:off x="5861079" y="2034701"/>
            <a:ext cx="782964" cy="824420"/>
            <a:chOff x="264956" y="990508"/>
            <a:chExt cx="957313" cy="756000"/>
          </a:xfrm>
        </p:grpSpPr>
        <p:sp>
          <p:nvSpPr>
            <p:cNvPr id="7" name="Google Shape;1310;p42">
              <a:extLst>
                <a:ext uri="{FF2B5EF4-FFF2-40B4-BE49-F238E27FC236}">
                  <a16:creationId xmlns:a16="http://schemas.microsoft.com/office/drawing/2014/main" xmlns="" id="{9920A1DF-A081-4590-B5E0-5E6B71DA4465}"/>
                </a:ext>
              </a:extLst>
            </p:cNvPr>
            <p:cNvSpPr/>
            <p:nvPr/>
          </p:nvSpPr>
          <p:spPr>
            <a:xfrm rot="2700000">
              <a:off x="365612" y="990508"/>
              <a:ext cx="756000" cy="756000"/>
            </a:xfrm>
            <a:prstGeom prst="ellipse">
              <a:avLst/>
            </a:prstGeom>
            <a:solidFill>
              <a:srgbClr val="47A37F">
                <a:lumMod val="20000"/>
                <a:lumOff val="80000"/>
              </a:srgbClr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8" name="Google Shape;1311;p42">
              <a:extLst>
                <a:ext uri="{FF2B5EF4-FFF2-40B4-BE49-F238E27FC236}">
                  <a16:creationId xmlns:a16="http://schemas.microsoft.com/office/drawing/2014/main" xmlns="" id="{6FEFBE2F-C5F9-44DC-A9C6-3BB5390F8CB5}"/>
                </a:ext>
              </a:extLst>
            </p:cNvPr>
            <p:cNvSpPr txBox="1"/>
            <p:nvPr/>
          </p:nvSpPr>
          <p:spPr>
            <a:xfrm>
              <a:off x="264956" y="1100405"/>
              <a:ext cx="957313" cy="5362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7A37F">
                      <a:lumMod val="75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Ｑ</a:t>
              </a: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7A37F">
                    <a:lumMod val="75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9" name="群組 8">
            <a:extLst>
              <a:ext uri="{FF2B5EF4-FFF2-40B4-BE49-F238E27FC236}">
                <a16:creationId xmlns:a16="http://schemas.microsoft.com/office/drawing/2014/main" xmlns="" id="{1A5929FC-207E-4187-8EA0-A46F9B6CF4B8}"/>
              </a:ext>
            </a:extLst>
          </p:cNvPr>
          <p:cNvGrpSpPr/>
          <p:nvPr/>
        </p:nvGrpSpPr>
        <p:grpSpPr>
          <a:xfrm>
            <a:off x="5957476" y="4128637"/>
            <a:ext cx="590169" cy="790660"/>
            <a:chOff x="366664" y="2607211"/>
            <a:chExt cx="798954" cy="798954"/>
          </a:xfrm>
        </p:grpSpPr>
        <p:sp>
          <p:nvSpPr>
            <p:cNvPr id="10" name="Google Shape;1313;p42">
              <a:extLst>
                <a:ext uri="{FF2B5EF4-FFF2-40B4-BE49-F238E27FC236}">
                  <a16:creationId xmlns:a16="http://schemas.microsoft.com/office/drawing/2014/main" xmlns="" id="{6F601082-4C31-4306-803B-344902939B61}"/>
                </a:ext>
              </a:extLst>
            </p:cNvPr>
            <p:cNvSpPr/>
            <p:nvPr/>
          </p:nvSpPr>
          <p:spPr>
            <a:xfrm rot="2700000">
              <a:off x="366664" y="2607211"/>
              <a:ext cx="798954" cy="798954"/>
            </a:xfrm>
            <a:prstGeom prst="ellipse">
              <a:avLst/>
            </a:prstGeom>
            <a:solidFill>
              <a:srgbClr val="FBE3DE"/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1" name="Google Shape;1314;p42">
              <a:extLst>
                <a:ext uri="{FF2B5EF4-FFF2-40B4-BE49-F238E27FC236}">
                  <a16:creationId xmlns:a16="http://schemas.microsoft.com/office/drawing/2014/main" xmlns="" id="{DF431DF8-F767-4975-873C-7EE8341D3CB9}"/>
                </a:ext>
              </a:extLst>
            </p:cNvPr>
            <p:cNvSpPr txBox="1"/>
            <p:nvPr/>
          </p:nvSpPr>
          <p:spPr>
            <a:xfrm>
              <a:off x="409619" y="2607211"/>
              <a:ext cx="755999" cy="5908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3200" dirty="0">
                  <a:solidFill>
                    <a:srgbClr val="C00000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Ａ</a:t>
              </a:r>
              <a:endParaRPr sz="32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598250" y="2062543"/>
            <a:ext cx="2545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未來人口倍時將繼續縮短還是變長呢？原因為何？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16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717" y="1314010"/>
            <a:ext cx="4230419" cy="4637297"/>
          </a:xfrm>
          <a:prstGeom prst="rect">
            <a:avLst/>
          </a:prstGeom>
        </p:spPr>
      </p:pic>
      <p:sp>
        <p:nvSpPr>
          <p:cNvPr id="3" name="文字版面配置區 3"/>
          <p:cNvSpPr txBox="1">
            <a:spLocks/>
          </p:cNvSpPr>
          <p:nvPr/>
        </p:nvSpPr>
        <p:spPr>
          <a:xfrm>
            <a:off x="1948704" y="229988"/>
            <a:ext cx="2699274" cy="584200"/>
          </a:xfrm>
          <a:prstGeom prst="rect">
            <a:avLst/>
          </a:prstGeom>
        </p:spPr>
        <p:txBody>
          <a:bodyPr/>
          <a:lstStyle>
            <a:lvl1pPr marL="2286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3600" b="1" spc="300" dirty="0" smtClean="0"/>
              <a:t>人口倍時</a:t>
            </a:r>
            <a:endParaRPr lang="zh-TW" altLang="en-US" sz="3600" b="1" spc="300" dirty="0"/>
          </a:p>
        </p:txBody>
      </p:sp>
      <p:sp>
        <p:nvSpPr>
          <p:cNvPr id="4" name="內容版面配置區 7"/>
          <p:cNvSpPr txBox="1">
            <a:spLocks/>
          </p:cNvSpPr>
          <p:nvPr/>
        </p:nvSpPr>
        <p:spPr>
          <a:xfrm>
            <a:off x="280142" y="1691679"/>
            <a:ext cx="3832211" cy="31947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TW"/>
            </a:defPPr>
            <a:lvl1pPr marL="342900" indent="-342900">
              <a:lnSpc>
                <a:spcPct val="120000"/>
              </a:lnSpc>
              <a:buClr>
                <a:srgbClr val="3CAAA5"/>
              </a:buClr>
              <a:buFont typeface="Wingdings" panose="05000000000000000000" pitchFamily="2" charset="2"/>
              <a:buChar char="n"/>
              <a:defRPr sz="2800"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defRPr>
            </a:lvl1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zh-TW" altLang="en-US" dirty="0"/>
              <a:t>一地人口數量增加一倍需要的時間，稱為人口倍時。人口增加愈快，人口倍時愈短。進入二十世紀後世界人口倍時大幅縮短。</a:t>
            </a:r>
          </a:p>
        </p:txBody>
      </p:sp>
      <p:sp>
        <p:nvSpPr>
          <p:cNvPr id="5" name="矩形 4"/>
          <p:cNvSpPr/>
          <p:nvPr/>
        </p:nvSpPr>
        <p:spPr>
          <a:xfrm>
            <a:off x="4022440" y="6017590"/>
            <a:ext cx="49149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｜世界各洲人口成長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趨勢（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1950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2025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年） ｜ </a:t>
            </a:r>
          </a:p>
        </p:txBody>
      </p:sp>
      <p:sp>
        <p:nvSpPr>
          <p:cNvPr id="6" name="圓角矩形圖說文字 5"/>
          <p:cNvSpPr/>
          <p:nvPr/>
        </p:nvSpPr>
        <p:spPr>
          <a:xfrm>
            <a:off x="4889996" y="898567"/>
            <a:ext cx="3179791" cy="1852245"/>
          </a:xfrm>
          <a:prstGeom prst="wedgeRoundRectCallout">
            <a:avLst>
              <a:gd name="adj1" fmla="val 58829"/>
              <a:gd name="adj2" fmla="val 84652"/>
              <a:gd name="adj3" fmla="val 16667"/>
            </a:avLst>
          </a:prstGeom>
          <a:solidFill>
            <a:srgbClr val="DFF3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/>
              </a:rPr>
              <a:t>二次大戰後，世界人口成長主要來自亞洲及非洲等開發中國家</a:t>
            </a:r>
          </a:p>
        </p:txBody>
      </p:sp>
    </p:spTree>
    <p:extLst>
      <p:ext uri="{BB962C8B-B14F-4D97-AF65-F5344CB8AC3E}">
        <p14:creationId xmlns:p14="http://schemas.microsoft.com/office/powerpoint/2010/main" val="148089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矩形 6"/>
          <p:cNvSpPr/>
          <p:nvPr/>
        </p:nvSpPr>
        <p:spPr>
          <a:xfrm>
            <a:off x="1143000" y="2032323"/>
            <a:ext cx="2415540" cy="964877"/>
          </a:xfrm>
          <a:prstGeom prst="roundRect">
            <a:avLst/>
          </a:prstGeom>
          <a:noFill/>
          <a:ln>
            <a:solidFill>
              <a:srgbClr val="EE82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zh-TW" sz="2000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44732" y="196137"/>
            <a:ext cx="63173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TW" altLang="en-US" sz="3200" dirty="0"/>
              <a:t>人口成長過程中面臨哪</a:t>
            </a:r>
            <a:r>
              <a:rPr kumimoji="1" lang="zh-TW" altLang="en-US" sz="3200"/>
              <a:t>些</a:t>
            </a:r>
            <a:r>
              <a:rPr kumimoji="1" lang="zh-TW" altLang="en-US" sz="3200" smtClean="0"/>
              <a:t>不同階段</a:t>
            </a:r>
            <a:r>
              <a:rPr kumimoji="1" lang="zh-TW" altLang="en-US" sz="3200" dirty="0"/>
              <a:t>？</a:t>
            </a:r>
          </a:p>
        </p:txBody>
      </p:sp>
      <p:sp>
        <p:nvSpPr>
          <p:cNvPr id="3" name="流程圖: 結束點 2"/>
          <p:cNvSpPr/>
          <p:nvPr/>
        </p:nvSpPr>
        <p:spPr>
          <a:xfrm>
            <a:off x="1449285" y="1708474"/>
            <a:ext cx="1790930" cy="647700"/>
          </a:xfrm>
          <a:prstGeom prst="flowChartTerminator">
            <a:avLst/>
          </a:prstGeom>
          <a:solidFill>
            <a:srgbClr val="EE82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早期</a:t>
            </a:r>
            <a:endParaRPr lang="zh-TW" altLang="en-US" sz="2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xmlns="" id="{4D42BA5C-6F1A-684F-B5C4-7C0EC4C2F106}"/>
              </a:ext>
            </a:extLst>
          </p:cNvPr>
          <p:cNvSpPr txBox="1"/>
          <p:nvPr/>
        </p:nvSpPr>
        <p:spPr>
          <a:xfrm>
            <a:off x="1309852" y="2357506"/>
            <a:ext cx="2069797" cy="415498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21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環境資源的限制</a:t>
            </a:r>
            <a:endParaRPr kumimoji="1" lang="en-US" altLang="zh-TW" sz="21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xmlns="" id="{7A94DD6C-2DC2-2340-9AEB-2E878AABD00F}"/>
              </a:ext>
            </a:extLst>
          </p:cNvPr>
          <p:cNvSpPr txBox="1"/>
          <p:nvPr/>
        </p:nvSpPr>
        <p:spPr>
          <a:xfrm>
            <a:off x="6044498" y="2354631"/>
            <a:ext cx="2339102" cy="415498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21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社會經濟結構轉變</a:t>
            </a:r>
            <a:endParaRPr kumimoji="1" lang="en-US" altLang="zh-TW" sz="21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5968060" y="2032646"/>
            <a:ext cx="2415540" cy="964877"/>
          </a:xfrm>
          <a:prstGeom prst="roundRect">
            <a:avLst/>
          </a:prstGeom>
          <a:noFill/>
          <a:ln>
            <a:solidFill>
              <a:srgbClr val="A9D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zh-TW" sz="2000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4" name="流程圖: 結束點 3"/>
          <p:cNvSpPr/>
          <p:nvPr/>
        </p:nvSpPr>
        <p:spPr>
          <a:xfrm>
            <a:off x="6280365" y="1708474"/>
            <a:ext cx="1790930" cy="647700"/>
          </a:xfrm>
          <a:prstGeom prst="flowChartTerminator">
            <a:avLst/>
          </a:prstGeom>
          <a:solidFill>
            <a:srgbClr val="A9D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現代</a:t>
            </a:r>
            <a:endParaRPr lang="zh-TW" altLang="en-US" sz="2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向右箭號 8">
            <a:extLst>
              <a:ext uri="{FF2B5EF4-FFF2-40B4-BE49-F238E27FC236}">
                <a16:creationId xmlns:a16="http://schemas.microsoft.com/office/drawing/2014/main" xmlns="" id="{EAE2E837-CB68-BD47-ADB5-772EBAF30FC7}"/>
              </a:ext>
            </a:extLst>
          </p:cNvPr>
          <p:cNvSpPr/>
          <p:nvPr/>
        </p:nvSpPr>
        <p:spPr>
          <a:xfrm rot="5400000">
            <a:off x="565622" y="3673308"/>
            <a:ext cx="3558255" cy="2206040"/>
          </a:xfrm>
          <a:prstGeom prst="rightArrow">
            <a:avLst>
              <a:gd name="adj1" fmla="val 72107"/>
              <a:gd name="adj2" fmla="val 24209"/>
            </a:avLst>
          </a:prstGeom>
          <a:solidFill>
            <a:srgbClr val="E8A0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0" name="向右箭號 9">
            <a:extLst>
              <a:ext uri="{FF2B5EF4-FFF2-40B4-BE49-F238E27FC236}">
                <a16:creationId xmlns:a16="http://schemas.microsoft.com/office/drawing/2014/main" xmlns="" id="{EAE2E837-CB68-BD47-ADB5-772EBAF30FC7}"/>
              </a:ext>
            </a:extLst>
          </p:cNvPr>
          <p:cNvSpPr/>
          <p:nvPr/>
        </p:nvSpPr>
        <p:spPr>
          <a:xfrm rot="5400000">
            <a:off x="5434923" y="3673308"/>
            <a:ext cx="3558255" cy="2206040"/>
          </a:xfrm>
          <a:prstGeom prst="rightArrow">
            <a:avLst>
              <a:gd name="adj1" fmla="val 72107"/>
              <a:gd name="adj2" fmla="val 24209"/>
            </a:avLst>
          </a:prstGeom>
          <a:solidFill>
            <a:srgbClr val="A9D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xmlns="" id="{8A4C190A-829D-BF4F-894E-3C186F9FEA28}"/>
              </a:ext>
            </a:extLst>
          </p:cNvPr>
          <p:cNvSpPr txBox="1"/>
          <p:nvPr/>
        </p:nvSpPr>
        <p:spPr>
          <a:xfrm>
            <a:off x="1860178" y="4593676"/>
            <a:ext cx="954107" cy="553998"/>
          </a:xfrm>
          <a:prstGeom prst="rect">
            <a:avLst/>
          </a:prstGeom>
          <a:solidFill>
            <a:srgbClr val="0092E0"/>
          </a:solidFill>
          <a:ln w="38100">
            <a:solidFill>
              <a:srgbClr val="0092E0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TW" altLang="en-US" sz="30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死亡</a:t>
            </a:r>
            <a:endParaRPr kumimoji="1" lang="en-US" altLang="zh-TW" sz="3000" b="1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xmlns="" id="{1A32BFE6-7CA1-F442-92AD-04991DD34688}"/>
              </a:ext>
            </a:extLst>
          </p:cNvPr>
          <p:cNvSpPr txBox="1"/>
          <p:nvPr/>
        </p:nvSpPr>
        <p:spPr>
          <a:xfrm>
            <a:off x="1860178" y="3622296"/>
            <a:ext cx="954107" cy="553998"/>
          </a:xfrm>
          <a:prstGeom prst="rect">
            <a:avLst/>
          </a:prstGeom>
          <a:solidFill>
            <a:srgbClr val="EE8275"/>
          </a:solidFill>
          <a:ln w="38100">
            <a:solidFill>
              <a:srgbClr val="E8A097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TW" altLang="en-US" sz="30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出生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xmlns="" id="{A5429100-CBAF-824A-B627-AC4C6FE799E3}"/>
              </a:ext>
            </a:extLst>
          </p:cNvPr>
          <p:cNvSpPr txBox="1"/>
          <p:nvPr/>
        </p:nvSpPr>
        <p:spPr>
          <a:xfrm>
            <a:off x="2000898" y="2997200"/>
            <a:ext cx="723275" cy="415498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21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影響</a:t>
            </a:r>
            <a:endParaRPr kumimoji="1" lang="en-US" altLang="zh-TW" sz="21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xmlns="" id="{8A4C190A-829D-BF4F-894E-3C186F9FEA28}"/>
              </a:ext>
            </a:extLst>
          </p:cNvPr>
          <p:cNvSpPr txBox="1"/>
          <p:nvPr/>
        </p:nvSpPr>
        <p:spPr>
          <a:xfrm>
            <a:off x="6752218" y="4593676"/>
            <a:ext cx="954107" cy="553998"/>
          </a:xfrm>
          <a:prstGeom prst="rect">
            <a:avLst/>
          </a:prstGeom>
          <a:solidFill>
            <a:srgbClr val="0092E0"/>
          </a:solidFill>
          <a:ln w="38100">
            <a:solidFill>
              <a:srgbClr val="0092E0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TW" altLang="en-US" sz="30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死亡</a:t>
            </a:r>
            <a:endParaRPr kumimoji="1" lang="en-US" altLang="zh-TW" sz="3000" b="1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xmlns="" id="{1A32BFE6-7CA1-F442-92AD-04991DD34688}"/>
              </a:ext>
            </a:extLst>
          </p:cNvPr>
          <p:cNvSpPr txBox="1"/>
          <p:nvPr/>
        </p:nvSpPr>
        <p:spPr>
          <a:xfrm>
            <a:off x="6752218" y="3622296"/>
            <a:ext cx="954107" cy="553998"/>
          </a:xfrm>
          <a:prstGeom prst="rect">
            <a:avLst/>
          </a:prstGeom>
          <a:solidFill>
            <a:srgbClr val="EE8275"/>
          </a:solidFill>
          <a:ln w="38100">
            <a:solidFill>
              <a:srgbClr val="EE8275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TW" altLang="en-US" sz="30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出生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xmlns="" id="{A5429100-CBAF-824A-B627-AC4C6FE799E3}"/>
              </a:ext>
            </a:extLst>
          </p:cNvPr>
          <p:cNvSpPr txBox="1"/>
          <p:nvPr/>
        </p:nvSpPr>
        <p:spPr>
          <a:xfrm>
            <a:off x="6892938" y="2997200"/>
            <a:ext cx="723275" cy="415498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21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影響</a:t>
            </a:r>
            <a:endParaRPr kumimoji="1" lang="en-US" altLang="zh-TW" sz="21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8" name="向右箭號 17">
            <a:extLst>
              <a:ext uri="{FF2B5EF4-FFF2-40B4-BE49-F238E27FC236}">
                <a16:creationId xmlns:a16="http://schemas.microsoft.com/office/drawing/2014/main" xmlns="" id="{8E51E3B0-2F74-554D-9696-3800A5B3326D}"/>
              </a:ext>
            </a:extLst>
          </p:cNvPr>
          <p:cNvSpPr/>
          <p:nvPr/>
        </p:nvSpPr>
        <p:spPr>
          <a:xfrm>
            <a:off x="3331515" y="3713704"/>
            <a:ext cx="2865120" cy="432537"/>
          </a:xfrm>
          <a:prstGeom prst="rightArrow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xmlns="" id="{754A1805-F9B6-2443-9D3D-383E749E3ED0}"/>
              </a:ext>
            </a:extLst>
          </p:cNvPr>
          <p:cNvSpPr txBox="1"/>
          <p:nvPr/>
        </p:nvSpPr>
        <p:spPr>
          <a:xfrm>
            <a:off x="3846326" y="3345610"/>
            <a:ext cx="1800493" cy="415498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21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生產技術進步</a:t>
            </a:r>
            <a:endParaRPr kumimoji="1" lang="en-US" altLang="zh-TW" sz="21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20" name="向右箭號 19">
            <a:extLst>
              <a:ext uri="{FF2B5EF4-FFF2-40B4-BE49-F238E27FC236}">
                <a16:creationId xmlns:a16="http://schemas.microsoft.com/office/drawing/2014/main" xmlns="" id="{D3880716-FBD0-0841-A4E6-9A96045D05F0}"/>
              </a:ext>
            </a:extLst>
          </p:cNvPr>
          <p:cNvSpPr/>
          <p:nvPr/>
        </p:nvSpPr>
        <p:spPr>
          <a:xfrm>
            <a:off x="3331514" y="4793018"/>
            <a:ext cx="2865120" cy="432537"/>
          </a:xfrm>
          <a:prstGeom prst="rightArrow">
            <a:avLst/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xmlns="" id="{0D8A3216-1DE4-C04F-8EB7-C3E740177270}"/>
              </a:ext>
            </a:extLst>
          </p:cNvPr>
          <p:cNvSpPr txBox="1"/>
          <p:nvPr/>
        </p:nvSpPr>
        <p:spPr>
          <a:xfrm>
            <a:off x="3711673" y="4409011"/>
            <a:ext cx="2069797" cy="415498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21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隨時代產生差異</a:t>
            </a:r>
            <a:endParaRPr kumimoji="1" lang="en-US" altLang="zh-TW" sz="21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984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0" grpId="0" animBg="1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4732" y="196137"/>
            <a:ext cx="63173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TW" altLang="en-US" sz="3200" dirty="0"/>
              <a:t>人口成長過程中面臨哪</a:t>
            </a:r>
            <a:r>
              <a:rPr kumimoji="1" lang="zh-TW" altLang="en-US" sz="3200"/>
              <a:t>些</a:t>
            </a:r>
            <a:r>
              <a:rPr kumimoji="1" lang="zh-TW" altLang="en-US" sz="3200" smtClean="0"/>
              <a:t>不同階段</a:t>
            </a:r>
            <a:r>
              <a:rPr kumimoji="1" lang="zh-TW" altLang="en-US" sz="3200" dirty="0"/>
              <a:t>？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xmlns="" id="{055C69D8-7F20-4A0E-9CC0-A33B834B6CBB}"/>
              </a:ext>
            </a:extLst>
          </p:cNvPr>
          <p:cNvSpPr txBox="1"/>
          <p:nvPr/>
        </p:nvSpPr>
        <p:spPr>
          <a:xfrm>
            <a:off x="297256" y="1259864"/>
            <a:ext cx="2491664" cy="576000"/>
          </a:xfrm>
          <a:prstGeom prst="roundRect">
            <a:avLst>
              <a:gd name="adj" fmla="val 50000"/>
            </a:avLst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>
              <a:defRPr kumimoji="1" sz="2400" b="1"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zh-TW" altLang="en-US" sz="2800" dirty="0"/>
              <a:t>人口轉型模式</a:t>
            </a:r>
          </a:p>
        </p:txBody>
      </p:sp>
      <p:sp>
        <p:nvSpPr>
          <p:cNvPr id="7" name="內容版面配置區 10"/>
          <p:cNvSpPr txBox="1">
            <a:spLocks/>
          </p:cNvSpPr>
          <p:nvPr/>
        </p:nvSpPr>
        <p:spPr>
          <a:xfrm>
            <a:off x="1415414" y="3976898"/>
            <a:ext cx="6911129" cy="647700"/>
          </a:xfrm>
          <a:prstGeom prst="rect">
            <a:avLst/>
          </a:prstGeom>
        </p:spPr>
        <p:txBody>
          <a:bodyPr/>
          <a:lstStyle>
            <a:lvl1pPr marL="2286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TW" altLang="en-US" smtClean="0">
                <a:cs typeface="Arial Unicode MS"/>
              </a:rPr>
              <a:t>由</a:t>
            </a:r>
            <a:r>
              <a:rPr lang="zh-TW" altLang="en-US" b="1" smtClean="0">
                <a:solidFill>
                  <a:srgbClr val="9B2226"/>
                </a:solidFill>
                <a:cs typeface="Arial Unicode MS"/>
              </a:rPr>
              <a:t>西歐國家</a:t>
            </a:r>
            <a:r>
              <a:rPr lang="zh-TW" altLang="en-US" smtClean="0">
                <a:cs typeface="Arial Unicode MS"/>
              </a:rPr>
              <a:t>的人口成長經驗而來</a:t>
            </a:r>
            <a:endParaRPr lang="zh-TW" altLang="en-US" dirty="0">
              <a:cs typeface="Arial Unicode MS"/>
            </a:endParaRPr>
          </a:p>
        </p:txBody>
      </p:sp>
      <p:sp>
        <p:nvSpPr>
          <p:cNvPr id="8" name="流程圖: 結束點 7"/>
          <p:cNvSpPr/>
          <p:nvPr/>
        </p:nvSpPr>
        <p:spPr>
          <a:xfrm>
            <a:off x="306476" y="2149205"/>
            <a:ext cx="1049885" cy="647700"/>
          </a:xfrm>
          <a:prstGeom prst="flowChartTerminator">
            <a:avLst/>
          </a:prstGeom>
          <a:solidFill>
            <a:srgbClr val="79C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1"/>
                </a:solidFill>
                <a:latin typeface="+mj-ea"/>
                <a:ea typeface="+mj-ea"/>
              </a:rPr>
              <a:t>定義</a:t>
            </a:r>
          </a:p>
        </p:txBody>
      </p:sp>
      <p:sp>
        <p:nvSpPr>
          <p:cNvPr id="9" name="矩形 8"/>
          <p:cNvSpPr/>
          <p:nvPr/>
        </p:nvSpPr>
        <p:spPr>
          <a:xfrm>
            <a:off x="1415414" y="2119893"/>
            <a:ext cx="76371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>
                <a:latin typeface="+mj-ea"/>
                <a:ea typeface="+mj-ea"/>
                <a:cs typeface="Arial Unicode MS"/>
              </a:rPr>
              <a:t>指人口因</a:t>
            </a:r>
            <a:r>
              <a:rPr lang="zh-TW" altLang="en-US" sz="2800" dirty="0">
                <a:solidFill>
                  <a:srgbClr val="0070C0"/>
                </a:solidFill>
                <a:latin typeface="+mj-ea"/>
                <a:ea typeface="+mj-ea"/>
                <a:cs typeface="Arial Unicode MS"/>
              </a:rPr>
              <a:t>生產技術及社會經濟結構改變由高出生率、高死亡率逐漸轉變為低出生率、低死亡率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的</a:t>
            </a:r>
            <a:r>
              <a:rPr lang="zh-TW" altLang="en-US" sz="2800" dirty="0" smtClean="0">
                <a:latin typeface="+mj-ea"/>
                <a:ea typeface="+mj-ea"/>
                <a:cs typeface="Arial Unicode MS"/>
              </a:rPr>
              <a:t>過程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。</a:t>
            </a:r>
            <a:endParaRPr lang="en-US" altLang="zh-TW" sz="2800" dirty="0">
              <a:latin typeface="+mj-ea"/>
              <a:ea typeface="+mj-ea"/>
              <a:cs typeface="Arial Unicode MS"/>
            </a:endParaRPr>
          </a:p>
        </p:txBody>
      </p:sp>
      <p:sp>
        <p:nvSpPr>
          <p:cNvPr id="10" name="流程圖: 結束點 9"/>
          <p:cNvSpPr/>
          <p:nvPr/>
        </p:nvSpPr>
        <p:spPr>
          <a:xfrm>
            <a:off x="306476" y="3976898"/>
            <a:ext cx="1049885" cy="647700"/>
          </a:xfrm>
          <a:prstGeom prst="flowChartTerminator">
            <a:avLst/>
          </a:prstGeom>
          <a:solidFill>
            <a:srgbClr val="79C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1"/>
                </a:solidFill>
                <a:latin typeface="+mj-ea"/>
                <a:ea typeface="+mj-ea"/>
              </a:rPr>
              <a:t>背景</a:t>
            </a:r>
          </a:p>
        </p:txBody>
      </p:sp>
    </p:spTree>
    <p:extLst>
      <p:ext uri="{BB962C8B-B14F-4D97-AF65-F5344CB8AC3E}">
        <p14:creationId xmlns:p14="http://schemas.microsoft.com/office/powerpoint/2010/main" val="27959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4732" y="196137"/>
            <a:ext cx="63173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TW" altLang="en-US" sz="3200" dirty="0"/>
              <a:t>人口成長過程中面臨哪</a:t>
            </a:r>
            <a:r>
              <a:rPr kumimoji="1" lang="zh-TW" altLang="en-US" sz="3200"/>
              <a:t>些</a:t>
            </a:r>
            <a:r>
              <a:rPr kumimoji="1" lang="zh-TW" altLang="en-US" sz="3200" smtClean="0"/>
              <a:t>不同階段</a:t>
            </a:r>
            <a:r>
              <a:rPr kumimoji="1" lang="zh-TW" altLang="en-US" sz="3200" dirty="0"/>
              <a:t>？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xmlns="" id="{055C69D8-7F20-4A0E-9CC0-A33B834B6CBB}"/>
              </a:ext>
            </a:extLst>
          </p:cNvPr>
          <p:cNvSpPr txBox="1"/>
          <p:nvPr/>
        </p:nvSpPr>
        <p:spPr>
          <a:xfrm>
            <a:off x="297256" y="1259864"/>
            <a:ext cx="2491664" cy="576000"/>
          </a:xfrm>
          <a:prstGeom prst="roundRect">
            <a:avLst>
              <a:gd name="adj" fmla="val 50000"/>
            </a:avLst>
          </a:prstGeom>
          <a:solidFill>
            <a:srgbClr val="009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>
              <a:defRPr kumimoji="1" sz="2400" b="1"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zh-TW" altLang="en-US" sz="2800" dirty="0"/>
              <a:t>人口轉型模式</a:t>
            </a:r>
          </a:p>
        </p:txBody>
      </p:sp>
      <p:sp>
        <p:nvSpPr>
          <p:cNvPr id="11" name="流程圖: 結束點 10"/>
          <p:cNvSpPr/>
          <p:nvPr/>
        </p:nvSpPr>
        <p:spPr>
          <a:xfrm>
            <a:off x="306476" y="2158258"/>
            <a:ext cx="1049885" cy="647700"/>
          </a:xfrm>
          <a:prstGeom prst="flowChartTerminator">
            <a:avLst/>
          </a:prstGeom>
          <a:solidFill>
            <a:srgbClr val="79C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chemeClr val="tx1"/>
                </a:solidFill>
                <a:latin typeface="+mj-ea"/>
                <a:ea typeface="+mj-ea"/>
              </a:rPr>
              <a:t>階段</a:t>
            </a:r>
            <a:endParaRPr lang="zh-TW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15414" y="2158258"/>
            <a:ext cx="732472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TW" altLang="en-US" sz="2800" dirty="0"/>
              <a:t>僅考量出生率與死亡率變動，</a:t>
            </a:r>
            <a:r>
              <a:rPr lang="zh-TW" altLang="en-US" sz="2800" b="1" dirty="0" smtClean="0">
                <a:solidFill>
                  <a:srgbClr val="9B2226"/>
                </a:solidFill>
                <a:latin typeface="+mj-ea"/>
                <a:ea typeface="+mj-ea"/>
                <a:cs typeface="Arial Unicode MS"/>
              </a:rPr>
              <a:t>不</a:t>
            </a:r>
            <a:r>
              <a:rPr lang="zh-TW" altLang="en-US" sz="2800" b="1" dirty="0">
                <a:solidFill>
                  <a:srgbClr val="9B2226"/>
                </a:solidFill>
                <a:latin typeface="+mj-ea"/>
                <a:ea typeface="+mj-ea"/>
                <a:cs typeface="Arial Unicode MS"/>
              </a:rPr>
              <a:t>考慮社會增減情況下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，區分為五階段：</a:t>
            </a:r>
            <a:r>
              <a:rPr lang="en-US" altLang="zh-TW" sz="2800" dirty="0">
                <a:latin typeface="+mj-ea"/>
                <a:ea typeface="+mj-ea"/>
                <a:cs typeface="Arial Unicode MS"/>
              </a:rPr>
              <a:t/>
            </a:r>
            <a:br>
              <a:rPr lang="en-US" altLang="zh-TW" sz="2800" dirty="0">
                <a:latin typeface="+mj-ea"/>
                <a:ea typeface="+mj-ea"/>
                <a:cs typeface="Arial Unicode MS"/>
              </a:rPr>
            </a:br>
            <a:r>
              <a:rPr lang="en-US" altLang="zh-TW" sz="2800" dirty="0">
                <a:latin typeface="+mj-ea"/>
                <a:ea typeface="+mj-ea"/>
                <a:cs typeface="Arial Unicode MS"/>
              </a:rPr>
              <a:t>(1)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高穩定階段　　</a:t>
            </a:r>
            <a:r>
              <a:rPr lang="en-US" altLang="zh-TW" sz="2800" dirty="0" smtClean="0">
                <a:latin typeface="+mj-ea"/>
                <a:ea typeface="+mj-ea"/>
                <a:cs typeface="Arial Unicode MS"/>
              </a:rPr>
              <a:t/>
            </a:r>
            <a:br>
              <a:rPr lang="en-US" altLang="zh-TW" sz="2800" dirty="0" smtClean="0">
                <a:latin typeface="+mj-ea"/>
                <a:ea typeface="+mj-ea"/>
                <a:cs typeface="Arial Unicode MS"/>
              </a:rPr>
            </a:br>
            <a:r>
              <a:rPr lang="en-US" altLang="zh-TW" sz="2800" dirty="0" smtClean="0">
                <a:latin typeface="+mj-ea"/>
                <a:ea typeface="+mj-ea"/>
                <a:cs typeface="Arial Unicode MS"/>
              </a:rPr>
              <a:t>(</a:t>
            </a:r>
            <a:r>
              <a:rPr lang="en-US" altLang="zh-TW" sz="2800" dirty="0">
                <a:latin typeface="+mj-ea"/>
                <a:ea typeface="+mj-ea"/>
                <a:cs typeface="Arial Unicode MS"/>
              </a:rPr>
              <a:t>2)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早期擴張階段</a:t>
            </a:r>
            <a:r>
              <a:rPr lang="en-US" altLang="zh-TW" sz="2800" dirty="0">
                <a:latin typeface="+mj-ea"/>
                <a:ea typeface="+mj-ea"/>
                <a:cs typeface="Arial Unicode MS"/>
              </a:rPr>
              <a:t/>
            </a:r>
            <a:br>
              <a:rPr lang="en-US" altLang="zh-TW" sz="2800" dirty="0">
                <a:latin typeface="+mj-ea"/>
                <a:ea typeface="+mj-ea"/>
                <a:cs typeface="Arial Unicode MS"/>
              </a:rPr>
            </a:br>
            <a:r>
              <a:rPr lang="en-US" altLang="zh-TW" sz="2800" dirty="0">
                <a:latin typeface="+mj-ea"/>
                <a:ea typeface="+mj-ea"/>
                <a:cs typeface="Arial Unicode MS"/>
              </a:rPr>
              <a:t>(3)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晚期擴張階段　</a:t>
            </a:r>
            <a:r>
              <a:rPr lang="en-US" altLang="zh-TW" sz="2800" dirty="0" smtClean="0">
                <a:latin typeface="+mj-ea"/>
                <a:ea typeface="+mj-ea"/>
                <a:cs typeface="Arial Unicode MS"/>
              </a:rPr>
              <a:t/>
            </a:r>
            <a:br>
              <a:rPr lang="en-US" altLang="zh-TW" sz="2800" dirty="0" smtClean="0">
                <a:latin typeface="+mj-ea"/>
                <a:ea typeface="+mj-ea"/>
                <a:cs typeface="Arial Unicode MS"/>
              </a:rPr>
            </a:br>
            <a:r>
              <a:rPr lang="en-US" altLang="zh-TW" sz="2800" dirty="0" smtClean="0">
                <a:latin typeface="+mj-ea"/>
                <a:ea typeface="+mj-ea"/>
                <a:cs typeface="Arial Unicode MS"/>
              </a:rPr>
              <a:t>(</a:t>
            </a:r>
            <a:r>
              <a:rPr lang="en-US" altLang="zh-TW" sz="2800" dirty="0">
                <a:latin typeface="+mj-ea"/>
                <a:ea typeface="+mj-ea"/>
                <a:cs typeface="Arial Unicode MS"/>
              </a:rPr>
              <a:t>4)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低穩定階段</a:t>
            </a:r>
            <a:r>
              <a:rPr lang="en-US" altLang="zh-TW" sz="2800" dirty="0">
                <a:latin typeface="+mj-ea"/>
                <a:ea typeface="+mj-ea"/>
                <a:cs typeface="Arial Unicode MS"/>
              </a:rPr>
              <a:t/>
            </a:r>
            <a:br>
              <a:rPr lang="en-US" altLang="zh-TW" sz="2800" dirty="0">
                <a:latin typeface="+mj-ea"/>
                <a:ea typeface="+mj-ea"/>
                <a:cs typeface="Arial Unicode MS"/>
              </a:rPr>
            </a:br>
            <a:r>
              <a:rPr lang="en-US" altLang="zh-TW" sz="2800" dirty="0">
                <a:latin typeface="+mj-ea"/>
                <a:ea typeface="+mj-ea"/>
                <a:cs typeface="Arial Unicode MS"/>
              </a:rPr>
              <a:t>(5)</a:t>
            </a:r>
            <a:r>
              <a:rPr lang="zh-TW" altLang="en-US" sz="2800" dirty="0">
                <a:latin typeface="+mj-ea"/>
                <a:ea typeface="+mj-ea"/>
                <a:cs typeface="Arial Unicode MS"/>
              </a:rPr>
              <a:t>負成長階段</a:t>
            </a:r>
          </a:p>
        </p:txBody>
      </p:sp>
    </p:spTree>
    <p:extLst>
      <p:ext uri="{BB962C8B-B14F-4D97-AF65-F5344CB8AC3E}">
        <p14:creationId xmlns:p14="http://schemas.microsoft.com/office/powerpoint/2010/main" val="15473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4732" y="196137"/>
            <a:ext cx="63173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TW" altLang="en-US" sz="3200" dirty="0"/>
              <a:t>人口成長過程中面臨哪</a:t>
            </a:r>
            <a:r>
              <a:rPr kumimoji="1" lang="zh-TW" altLang="en-US" sz="3200"/>
              <a:t>些</a:t>
            </a:r>
            <a:r>
              <a:rPr kumimoji="1" lang="zh-TW" altLang="en-US" sz="3200" smtClean="0"/>
              <a:t>不同階段</a:t>
            </a:r>
            <a:r>
              <a:rPr kumimoji="1" lang="zh-TW" altLang="en-US" sz="3200" dirty="0"/>
              <a:t>？</a:t>
            </a: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29" y="2731613"/>
            <a:ext cx="5127930" cy="361657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56397" y="3794665"/>
            <a:ext cx="264687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人口成長具有先慢</a:t>
            </a:r>
            <a:endParaRPr lang="en-US" altLang="zh-TW" sz="2400" b="1" dirty="0">
              <a:solidFill>
                <a:srgbClr val="9B2226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 Unicode MS"/>
            </a:endParaRPr>
          </a:p>
          <a:p>
            <a:pPr algn="ctr"/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↓</a:t>
            </a:r>
            <a:endParaRPr lang="en-US" altLang="zh-TW" sz="2400" b="1" dirty="0">
              <a:solidFill>
                <a:srgbClr val="9B2226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 Unicode MS"/>
            </a:endParaRPr>
          </a:p>
          <a:p>
            <a:pPr algn="ctr"/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後快</a:t>
            </a:r>
            <a:endParaRPr lang="en-US" altLang="zh-TW" sz="2400" b="1" dirty="0">
              <a:solidFill>
                <a:srgbClr val="9B2226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algn="ctr"/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↓</a:t>
            </a:r>
            <a:endParaRPr lang="en-US" altLang="zh-TW" sz="2400" b="1" dirty="0">
              <a:solidFill>
                <a:srgbClr val="9B2226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algn="ctr"/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再慢的趨勢</a:t>
            </a: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xmlns="" id="{8C33A2BA-1AC4-4509-8A98-BEC3A4D2F843}"/>
              </a:ext>
            </a:extLst>
          </p:cNvPr>
          <p:cNvGrpSpPr/>
          <p:nvPr/>
        </p:nvGrpSpPr>
        <p:grpSpPr>
          <a:xfrm>
            <a:off x="105667" y="1558615"/>
            <a:ext cx="782964" cy="824420"/>
            <a:chOff x="264956" y="990508"/>
            <a:chExt cx="957313" cy="756000"/>
          </a:xfrm>
        </p:grpSpPr>
        <p:sp>
          <p:nvSpPr>
            <p:cNvPr id="10" name="Google Shape;1310;p42">
              <a:extLst>
                <a:ext uri="{FF2B5EF4-FFF2-40B4-BE49-F238E27FC236}">
                  <a16:creationId xmlns:a16="http://schemas.microsoft.com/office/drawing/2014/main" xmlns="" id="{9920A1DF-A081-4590-B5E0-5E6B71DA4465}"/>
                </a:ext>
              </a:extLst>
            </p:cNvPr>
            <p:cNvSpPr/>
            <p:nvPr/>
          </p:nvSpPr>
          <p:spPr>
            <a:xfrm rot="2700000">
              <a:off x="365612" y="990508"/>
              <a:ext cx="756000" cy="756000"/>
            </a:xfrm>
            <a:prstGeom prst="ellipse">
              <a:avLst/>
            </a:prstGeom>
            <a:solidFill>
              <a:srgbClr val="47A37F">
                <a:lumMod val="20000"/>
                <a:lumOff val="80000"/>
              </a:srgbClr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3" name="Google Shape;1311;p42">
              <a:extLst>
                <a:ext uri="{FF2B5EF4-FFF2-40B4-BE49-F238E27FC236}">
                  <a16:creationId xmlns:a16="http://schemas.microsoft.com/office/drawing/2014/main" xmlns="" id="{6FEFBE2F-C5F9-44DC-A9C6-3BB5390F8CB5}"/>
                </a:ext>
              </a:extLst>
            </p:cNvPr>
            <p:cNvSpPr txBox="1"/>
            <p:nvPr/>
          </p:nvSpPr>
          <p:spPr>
            <a:xfrm>
              <a:off x="264956" y="1100405"/>
              <a:ext cx="957313" cy="5362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7A37F">
                      <a:lumMod val="75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Ｑ</a:t>
              </a: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7A37F">
                    <a:lumMod val="75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14" name="群組 13">
            <a:extLst>
              <a:ext uri="{FF2B5EF4-FFF2-40B4-BE49-F238E27FC236}">
                <a16:creationId xmlns:a16="http://schemas.microsoft.com/office/drawing/2014/main" xmlns="" id="{1A5929FC-207E-4187-8EA0-A46F9B6CF4B8}"/>
              </a:ext>
            </a:extLst>
          </p:cNvPr>
          <p:cNvGrpSpPr/>
          <p:nvPr/>
        </p:nvGrpSpPr>
        <p:grpSpPr>
          <a:xfrm>
            <a:off x="184845" y="3634452"/>
            <a:ext cx="703786" cy="938381"/>
            <a:chOff x="366664" y="2607211"/>
            <a:chExt cx="798954" cy="798954"/>
          </a:xfrm>
        </p:grpSpPr>
        <p:sp>
          <p:nvSpPr>
            <p:cNvPr id="15" name="Google Shape;1313;p42">
              <a:extLst>
                <a:ext uri="{FF2B5EF4-FFF2-40B4-BE49-F238E27FC236}">
                  <a16:creationId xmlns:a16="http://schemas.microsoft.com/office/drawing/2014/main" xmlns="" id="{6F601082-4C31-4306-803B-344902939B61}"/>
                </a:ext>
              </a:extLst>
            </p:cNvPr>
            <p:cNvSpPr/>
            <p:nvPr/>
          </p:nvSpPr>
          <p:spPr>
            <a:xfrm rot="2700000">
              <a:off x="366664" y="2607211"/>
              <a:ext cx="798954" cy="798954"/>
            </a:xfrm>
            <a:prstGeom prst="ellipse">
              <a:avLst/>
            </a:prstGeom>
            <a:solidFill>
              <a:srgbClr val="FBE3DE"/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6" name="Google Shape;1314;p42">
              <a:extLst>
                <a:ext uri="{FF2B5EF4-FFF2-40B4-BE49-F238E27FC236}">
                  <a16:creationId xmlns:a16="http://schemas.microsoft.com/office/drawing/2014/main" xmlns="" id="{DF431DF8-F767-4975-873C-7EE8341D3CB9}"/>
                </a:ext>
              </a:extLst>
            </p:cNvPr>
            <p:cNvSpPr txBox="1"/>
            <p:nvPr/>
          </p:nvSpPr>
          <p:spPr>
            <a:xfrm>
              <a:off x="388141" y="2714322"/>
              <a:ext cx="755999" cy="4978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3200" dirty="0">
                  <a:solidFill>
                    <a:srgbClr val="C00000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Ａ</a:t>
              </a:r>
              <a:endParaRPr sz="32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93512" y="1620977"/>
            <a:ext cx="2772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TW" altLang="en-US" sz="2400" dirty="0"/>
              <a:t>根據圖中的數據的變化，可以發現人口成長歷程有哪些特徵呢？</a:t>
            </a:r>
          </a:p>
        </p:txBody>
      </p:sp>
      <p:sp>
        <p:nvSpPr>
          <p:cNvPr id="18" name="流程圖: 結束點 17"/>
          <p:cNvSpPr/>
          <p:nvPr/>
        </p:nvSpPr>
        <p:spPr>
          <a:xfrm>
            <a:off x="4164404" y="1905553"/>
            <a:ext cx="876447" cy="768199"/>
          </a:xfrm>
          <a:prstGeom prst="flowChartTerminator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緩慢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而穩定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流程圖: 結束點 18"/>
          <p:cNvSpPr/>
          <p:nvPr/>
        </p:nvSpPr>
        <p:spPr>
          <a:xfrm>
            <a:off x="5092674" y="1899219"/>
            <a:ext cx="792260" cy="768199"/>
          </a:xfrm>
          <a:prstGeom prst="flowChartTerminator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快速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增加</a:t>
            </a:r>
          </a:p>
        </p:txBody>
      </p:sp>
      <p:sp>
        <p:nvSpPr>
          <p:cNvPr id="20" name="流程圖: 結束點 19"/>
          <p:cNvSpPr/>
          <p:nvPr/>
        </p:nvSpPr>
        <p:spPr>
          <a:xfrm>
            <a:off x="5881138" y="1899218"/>
            <a:ext cx="1035980" cy="768199"/>
          </a:xfrm>
          <a:prstGeom prst="flowChartTerminator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持續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成長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增幅趨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緩</a:t>
            </a:r>
          </a:p>
        </p:txBody>
      </p:sp>
      <p:sp>
        <p:nvSpPr>
          <p:cNvPr id="21" name="流程圖: 結束點 20"/>
          <p:cNvSpPr/>
          <p:nvPr/>
        </p:nvSpPr>
        <p:spPr>
          <a:xfrm>
            <a:off x="6916721" y="1895417"/>
            <a:ext cx="853214" cy="768199"/>
          </a:xfrm>
          <a:prstGeom prst="flowChartTerminator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停滯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而穩定</a:t>
            </a:r>
          </a:p>
        </p:txBody>
      </p:sp>
      <p:sp>
        <p:nvSpPr>
          <p:cNvPr id="22" name="流程圖: 結束點 21"/>
          <p:cNvSpPr/>
          <p:nvPr/>
        </p:nvSpPr>
        <p:spPr>
          <a:xfrm>
            <a:off x="7810746" y="1898515"/>
            <a:ext cx="746760" cy="768199"/>
          </a:xfrm>
          <a:prstGeom prst="flowChartTerminator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總數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減少</a:t>
            </a:r>
          </a:p>
        </p:txBody>
      </p:sp>
      <p:sp>
        <p:nvSpPr>
          <p:cNvPr id="23" name="矩形 22"/>
          <p:cNvSpPr/>
          <p:nvPr/>
        </p:nvSpPr>
        <p:spPr>
          <a:xfrm>
            <a:off x="5722372" y="621100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｜人口轉型模式｜</a:t>
            </a:r>
          </a:p>
        </p:txBody>
      </p:sp>
    </p:spTree>
    <p:extLst>
      <p:ext uri="{BB962C8B-B14F-4D97-AF65-F5344CB8AC3E}">
        <p14:creationId xmlns:p14="http://schemas.microsoft.com/office/powerpoint/2010/main" val="119101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4732" y="196137"/>
            <a:ext cx="63173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TW" altLang="en-US" sz="3200" dirty="0"/>
              <a:t>人口成長過程中面臨哪</a:t>
            </a:r>
            <a:r>
              <a:rPr kumimoji="1" lang="zh-TW" altLang="en-US" sz="3200"/>
              <a:t>些</a:t>
            </a:r>
            <a:r>
              <a:rPr kumimoji="1" lang="zh-TW" altLang="en-US" sz="3200" smtClean="0"/>
              <a:t>不同階段</a:t>
            </a:r>
            <a:r>
              <a:rPr kumimoji="1" lang="zh-TW" altLang="en-US" sz="3200" dirty="0"/>
              <a:t>？</a:t>
            </a: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29" y="2731613"/>
            <a:ext cx="5127930" cy="361657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93511" y="3184746"/>
            <a:ext cx="30385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影響人口轉型的</a:t>
            </a:r>
            <a:r>
              <a:rPr lang="zh-TW" altLang="en-US" sz="2400" b="1" dirty="0" smtClean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因素</a:t>
            </a:r>
            <a:r>
              <a:rPr lang="en-US" altLang="zh-TW" sz="2400" b="1" dirty="0" smtClean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/>
            </a:r>
            <a:br>
              <a:rPr lang="en-US" altLang="zh-TW" sz="2400" b="1" dirty="0" smtClean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</a:br>
            <a:r>
              <a:rPr lang="zh-TW" altLang="en-US" sz="2400" b="1" dirty="0" smtClean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：</a:t>
            </a:r>
            <a:r>
              <a:rPr lang="zh-TW" altLang="en-US" sz="2400" b="1" dirty="0">
                <a:solidFill>
                  <a:srgbClr val="9B22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 Unicode MS"/>
              </a:rPr>
              <a:t>出生率、死亡率（封閉系統）</a:t>
            </a:r>
            <a:endParaRPr lang="en-US" altLang="zh-TW" sz="2400" b="1" dirty="0">
              <a:solidFill>
                <a:srgbClr val="9B2226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 Unicode MS"/>
            </a:endParaRP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xmlns="" id="{8C33A2BA-1AC4-4509-8A98-BEC3A4D2F843}"/>
              </a:ext>
            </a:extLst>
          </p:cNvPr>
          <p:cNvGrpSpPr/>
          <p:nvPr/>
        </p:nvGrpSpPr>
        <p:grpSpPr>
          <a:xfrm>
            <a:off x="105667" y="1558615"/>
            <a:ext cx="782964" cy="824420"/>
            <a:chOff x="264956" y="990508"/>
            <a:chExt cx="957313" cy="756000"/>
          </a:xfrm>
        </p:grpSpPr>
        <p:sp>
          <p:nvSpPr>
            <p:cNvPr id="10" name="Google Shape;1310;p42">
              <a:extLst>
                <a:ext uri="{FF2B5EF4-FFF2-40B4-BE49-F238E27FC236}">
                  <a16:creationId xmlns:a16="http://schemas.microsoft.com/office/drawing/2014/main" xmlns="" id="{9920A1DF-A081-4590-B5E0-5E6B71DA4465}"/>
                </a:ext>
              </a:extLst>
            </p:cNvPr>
            <p:cNvSpPr/>
            <p:nvPr/>
          </p:nvSpPr>
          <p:spPr>
            <a:xfrm rot="2700000">
              <a:off x="365612" y="990508"/>
              <a:ext cx="756000" cy="756000"/>
            </a:xfrm>
            <a:prstGeom prst="ellipse">
              <a:avLst/>
            </a:prstGeom>
            <a:solidFill>
              <a:srgbClr val="47A37F">
                <a:lumMod val="20000"/>
                <a:lumOff val="80000"/>
              </a:srgbClr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3" name="Google Shape;1311;p42">
              <a:extLst>
                <a:ext uri="{FF2B5EF4-FFF2-40B4-BE49-F238E27FC236}">
                  <a16:creationId xmlns:a16="http://schemas.microsoft.com/office/drawing/2014/main" xmlns="" id="{6FEFBE2F-C5F9-44DC-A9C6-3BB5390F8CB5}"/>
                </a:ext>
              </a:extLst>
            </p:cNvPr>
            <p:cNvSpPr txBox="1"/>
            <p:nvPr/>
          </p:nvSpPr>
          <p:spPr>
            <a:xfrm>
              <a:off x="264956" y="1100405"/>
              <a:ext cx="957313" cy="5362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7A37F">
                      <a:lumMod val="75000"/>
                    </a:srgbClr>
                  </a:solidFill>
                  <a:effectLst/>
                  <a:uLnTx/>
                  <a:uFillTx/>
                  <a:latin typeface="Microsoft JhengHei"/>
                  <a:ea typeface="Microsoft JhengHei"/>
                  <a:cs typeface="Microsoft JhengHei"/>
                  <a:sym typeface="Microsoft JhengHei"/>
                </a:rPr>
                <a:t>Ｑ</a:t>
              </a: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7A37F">
                    <a:lumMod val="75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14" name="群組 13">
            <a:extLst>
              <a:ext uri="{FF2B5EF4-FFF2-40B4-BE49-F238E27FC236}">
                <a16:creationId xmlns:a16="http://schemas.microsoft.com/office/drawing/2014/main" xmlns="" id="{1A5929FC-207E-4187-8EA0-A46F9B6CF4B8}"/>
              </a:ext>
            </a:extLst>
          </p:cNvPr>
          <p:cNvGrpSpPr/>
          <p:nvPr/>
        </p:nvGrpSpPr>
        <p:grpSpPr>
          <a:xfrm>
            <a:off x="145255" y="3198920"/>
            <a:ext cx="703786" cy="938381"/>
            <a:chOff x="366664" y="2607211"/>
            <a:chExt cx="798954" cy="798954"/>
          </a:xfrm>
        </p:grpSpPr>
        <p:sp>
          <p:nvSpPr>
            <p:cNvPr id="15" name="Google Shape;1313;p42">
              <a:extLst>
                <a:ext uri="{FF2B5EF4-FFF2-40B4-BE49-F238E27FC236}">
                  <a16:creationId xmlns:a16="http://schemas.microsoft.com/office/drawing/2014/main" xmlns="" id="{6F601082-4C31-4306-803B-344902939B61}"/>
                </a:ext>
              </a:extLst>
            </p:cNvPr>
            <p:cNvSpPr/>
            <p:nvPr/>
          </p:nvSpPr>
          <p:spPr>
            <a:xfrm rot="2700000">
              <a:off x="366664" y="2607211"/>
              <a:ext cx="798954" cy="798954"/>
            </a:xfrm>
            <a:prstGeom prst="ellipse">
              <a:avLst/>
            </a:prstGeom>
            <a:solidFill>
              <a:srgbClr val="FBE3DE"/>
            </a:solidFill>
            <a:ln w="1905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6" name="Google Shape;1314;p42">
              <a:extLst>
                <a:ext uri="{FF2B5EF4-FFF2-40B4-BE49-F238E27FC236}">
                  <a16:creationId xmlns:a16="http://schemas.microsoft.com/office/drawing/2014/main" xmlns="" id="{DF431DF8-F767-4975-873C-7EE8341D3CB9}"/>
                </a:ext>
              </a:extLst>
            </p:cNvPr>
            <p:cNvSpPr txBox="1"/>
            <p:nvPr/>
          </p:nvSpPr>
          <p:spPr>
            <a:xfrm>
              <a:off x="388141" y="2714322"/>
              <a:ext cx="755999" cy="4978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3200" dirty="0">
                  <a:solidFill>
                    <a:srgbClr val="C00000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Ａ</a:t>
              </a:r>
              <a:endParaRPr sz="3200" dirty="0">
                <a:solidFill>
                  <a:srgbClr val="C00000"/>
                </a:solidFill>
                <a:ea typeface="微軟正黑體" panose="020B0604030504040204" pitchFamily="34" charset="-12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93512" y="1620978"/>
            <a:ext cx="29406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/>
              <a:t>每一階段決定人口成長的變動因素為何？</a:t>
            </a:r>
          </a:p>
        </p:txBody>
      </p:sp>
      <p:sp>
        <p:nvSpPr>
          <p:cNvPr id="23" name="矩形 22"/>
          <p:cNvSpPr/>
          <p:nvPr/>
        </p:nvSpPr>
        <p:spPr>
          <a:xfrm>
            <a:off x="5722372" y="621100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｜人口轉型模式｜</a:t>
            </a: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xmlns="" id="{22E9D7C1-55C2-2B49-AB28-781AAFA13618}"/>
              </a:ext>
            </a:extLst>
          </p:cNvPr>
          <p:cNvSpPr txBox="1"/>
          <p:nvPr/>
        </p:nvSpPr>
        <p:spPr>
          <a:xfrm>
            <a:off x="4421973" y="1387873"/>
            <a:ext cx="392415" cy="1264652"/>
          </a:xfrm>
          <a:prstGeom prst="rect">
            <a:avLst/>
          </a:prstGeom>
          <a:solidFill>
            <a:srgbClr val="6BC5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ctr"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TW" altLang="en-US" sz="1600" dirty="0">
                <a:solidFill>
                  <a:schemeClr val="tx1"/>
                </a:solidFill>
              </a:rPr>
              <a:t>死亡率</a:t>
            </a: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xmlns="" id="{8E70057F-C98C-BD45-92FD-9681B00C6CE3}"/>
              </a:ext>
            </a:extLst>
          </p:cNvPr>
          <p:cNvSpPr txBox="1"/>
          <p:nvPr/>
        </p:nvSpPr>
        <p:spPr>
          <a:xfrm>
            <a:off x="5313901" y="1387872"/>
            <a:ext cx="392415" cy="1261097"/>
          </a:xfrm>
          <a:prstGeom prst="rect">
            <a:avLst/>
          </a:prstGeom>
          <a:solidFill>
            <a:srgbClr val="6BC5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ctr">
              <a:defRPr sz="16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死亡率</a:t>
            </a: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xmlns="" id="{9C968E8E-F4E0-BE4E-A3DD-413EEB3EFA6E}"/>
              </a:ext>
            </a:extLst>
          </p:cNvPr>
          <p:cNvSpPr txBox="1"/>
          <p:nvPr/>
        </p:nvSpPr>
        <p:spPr>
          <a:xfrm>
            <a:off x="6181823" y="1393028"/>
            <a:ext cx="430887" cy="1261097"/>
          </a:xfrm>
          <a:prstGeom prst="rect">
            <a:avLst/>
          </a:prstGeom>
          <a:solidFill>
            <a:srgbClr val="6BC5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ctr">
              <a:defRPr sz="16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出生率</a:t>
            </a: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xmlns="" id="{7BF96D94-8B27-A84D-8332-5FA7C5F79F2C}"/>
              </a:ext>
            </a:extLst>
          </p:cNvPr>
          <p:cNvSpPr txBox="1"/>
          <p:nvPr/>
        </p:nvSpPr>
        <p:spPr>
          <a:xfrm>
            <a:off x="7091371" y="1387872"/>
            <a:ext cx="430887" cy="1261097"/>
          </a:xfrm>
          <a:prstGeom prst="rect">
            <a:avLst/>
          </a:prstGeom>
          <a:solidFill>
            <a:srgbClr val="6BC5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ctr">
              <a:defRPr sz="16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TW" altLang="en-US" dirty="0">
                <a:solidFill>
                  <a:schemeClr val="tx1"/>
                </a:solidFill>
              </a:rPr>
              <a:t>出生率</a:t>
            </a: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xmlns="" id="{9CFB675F-0123-DE41-8D97-4C420AC11504}"/>
              </a:ext>
            </a:extLst>
          </p:cNvPr>
          <p:cNvSpPr txBox="1"/>
          <p:nvPr/>
        </p:nvSpPr>
        <p:spPr>
          <a:xfrm>
            <a:off x="8231603" y="1387870"/>
            <a:ext cx="430887" cy="1261097"/>
          </a:xfrm>
          <a:prstGeom prst="rect">
            <a:avLst/>
          </a:prstGeom>
          <a:solidFill>
            <a:srgbClr val="6BC5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ctr">
              <a:defRPr sz="16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TW" altLang="en-US" dirty="0">
                <a:solidFill>
                  <a:schemeClr val="tx1"/>
                </a:solidFill>
              </a:rPr>
              <a:t>死亡率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xmlns="" id="{E8B0F51F-F4ED-644C-A5DD-75CD60BCA67E}"/>
              </a:ext>
            </a:extLst>
          </p:cNvPr>
          <p:cNvSpPr txBox="1"/>
          <p:nvPr/>
        </p:nvSpPr>
        <p:spPr>
          <a:xfrm>
            <a:off x="7773019" y="1387872"/>
            <a:ext cx="430887" cy="1261097"/>
          </a:xfrm>
          <a:prstGeom prst="rect">
            <a:avLst/>
          </a:prstGeom>
          <a:solidFill>
            <a:srgbClr val="6BC5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ctr">
              <a:defRPr sz="16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TW" altLang="en-US" dirty="0">
                <a:solidFill>
                  <a:schemeClr val="tx1"/>
                </a:solidFill>
              </a:rPr>
              <a:t>出生率</a:t>
            </a:r>
          </a:p>
        </p:txBody>
      </p:sp>
    </p:spTree>
    <p:extLst>
      <p:ext uri="{BB962C8B-B14F-4D97-AF65-F5344CB8AC3E}">
        <p14:creationId xmlns:p14="http://schemas.microsoft.com/office/powerpoint/2010/main" val="272531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44732" y="196136"/>
            <a:ext cx="63173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>
                <a:cs typeface="Arial Unicode MS"/>
              </a:rPr>
              <a:t>請觀察出生率與死亡率的變化</a:t>
            </a:r>
            <a:r>
              <a:rPr lang="zh-TW" altLang="en-US" sz="3200" dirty="0" smtClean="0">
                <a:cs typeface="Arial Unicode MS"/>
              </a:rPr>
              <a:t>，</a:t>
            </a:r>
            <a:r>
              <a:rPr lang="en-US" altLang="zh-TW" sz="3200" dirty="0" smtClean="0">
                <a:cs typeface="Arial Unicode MS"/>
              </a:rPr>
              <a:t/>
            </a:r>
            <a:br>
              <a:rPr lang="en-US" altLang="zh-TW" sz="3200" dirty="0" smtClean="0">
                <a:cs typeface="Arial Unicode MS"/>
              </a:rPr>
            </a:br>
            <a:r>
              <a:rPr lang="zh-TW" altLang="en-US" sz="3200" dirty="0" smtClean="0">
                <a:cs typeface="Arial Unicode MS"/>
              </a:rPr>
              <a:t>畫</a:t>
            </a:r>
            <a:r>
              <a:rPr lang="zh-TW" altLang="en-US" sz="3200" dirty="0">
                <a:cs typeface="Arial Unicode MS"/>
              </a:rPr>
              <a:t>出人口自然增加率變化圖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647" y="2280625"/>
            <a:ext cx="4558413" cy="3214913"/>
          </a:xfrm>
          <a:prstGeom prst="rect">
            <a:avLst/>
          </a:prstGeom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785027" y="3408432"/>
            <a:ext cx="492443" cy="15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TW" altLang="en-US" sz="2000" b="0" dirty="0">
                <a:solidFill>
                  <a:schemeClr val="accent6">
                    <a:lumMod val="50000"/>
                  </a:schemeClr>
                </a:solidFill>
              </a:rPr>
              <a:t>高穩定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623589" y="3099300"/>
            <a:ext cx="492443" cy="216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TW" altLang="en-US" sz="2000" b="0" dirty="0">
                <a:solidFill>
                  <a:schemeClr val="accent6">
                    <a:lumMod val="50000"/>
                  </a:schemeClr>
                </a:solidFill>
              </a:rPr>
              <a:t>早期擴張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125170" y="3084271"/>
            <a:ext cx="492443" cy="216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TW" altLang="en-US" sz="2000" b="0" dirty="0">
                <a:solidFill>
                  <a:schemeClr val="accent6">
                    <a:lumMod val="50000"/>
                  </a:schemeClr>
                </a:solidFill>
              </a:rPr>
              <a:t>晚期擴張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990270" y="3412654"/>
            <a:ext cx="492443" cy="143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TW" altLang="en-US" sz="2000" b="0">
                <a:solidFill>
                  <a:schemeClr val="accent6">
                    <a:lumMod val="50000"/>
                  </a:schemeClr>
                </a:solidFill>
              </a:rPr>
              <a:t>低穩定</a:t>
            </a: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678606" y="2280624"/>
            <a:ext cx="0" cy="3120000"/>
          </a:xfrm>
          <a:prstGeom prst="line">
            <a:avLst/>
          </a:prstGeom>
          <a:noFill/>
          <a:ln w="571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674896" y="5360324"/>
            <a:ext cx="3584839" cy="0"/>
          </a:xfrm>
          <a:prstGeom prst="line">
            <a:avLst/>
          </a:prstGeom>
          <a:noFill/>
          <a:ln w="571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1374776" y="2258401"/>
            <a:ext cx="0" cy="3120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2091761" y="2258401"/>
            <a:ext cx="0" cy="3120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846497" y="2239133"/>
            <a:ext cx="19290" cy="3120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22060" y="3640189"/>
            <a:ext cx="4018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自然增加率</a:t>
            </a: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V="1">
            <a:off x="422991" y="2809739"/>
            <a:ext cx="0" cy="745068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1936406" y="5384404"/>
            <a:ext cx="612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50000"/>
              </a:spcBef>
              <a:buFontTx/>
              <a:buNone/>
              <a:defRPr sz="16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9pPr>
          </a:lstStyle>
          <a:p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時間</a:t>
            </a: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auto">
          <a:xfrm>
            <a:off x="2617611" y="5613587"/>
            <a:ext cx="1307512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flipH="1">
            <a:off x="3613220" y="2263715"/>
            <a:ext cx="0" cy="3120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8" name="手繪多邊形 17"/>
          <p:cNvSpPr/>
          <p:nvPr/>
        </p:nvSpPr>
        <p:spPr>
          <a:xfrm>
            <a:off x="707828" y="2242049"/>
            <a:ext cx="3404747" cy="2964223"/>
          </a:xfrm>
          <a:custGeom>
            <a:avLst/>
            <a:gdLst>
              <a:gd name="connsiteX0" fmla="*/ 68 w 4385032"/>
              <a:gd name="connsiteY0" fmla="*/ 2665205 h 2956150"/>
              <a:gd name="connsiteX1" fmla="*/ 124759 w 4385032"/>
              <a:gd name="connsiteY1" fmla="*/ 2670400 h 2956150"/>
              <a:gd name="connsiteX2" fmla="*/ 789777 w 4385032"/>
              <a:gd name="connsiteY2" fmla="*/ 2685987 h 2956150"/>
              <a:gd name="connsiteX3" fmla="*/ 997595 w 4385032"/>
              <a:gd name="connsiteY3" fmla="*/ 2597664 h 2956150"/>
              <a:gd name="connsiteX4" fmla="*/ 1340495 w 4385032"/>
              <a:gd name="connsiteY4" fmla="*/ 857187 h 2956150"/>
              <a:gd name="connsiteX5" fmla="*/ 1543118 w 4385032"/>
              <a:gd name="connsiteY5" fmla="*/ 109041 h 2956150"/>
              <a:gd name="connsiteX6" fmla="*/ 2104227 w 4385032"/>
              <a:gd name="connsiteY6" fmla="*/ 36305 h 2956150"/>
              <a:gd name="connsiteX7" fmla="*/ 2421150 w 4385032"/>
              <a:gd name="connsiteY7" fmla="*/ 420768 h 2956150"/>
              <a:gd name="connsiteX8" fmla="*/ 2712095 w 4385032"/>
              <a:gd name="connsiteY8" fmla="*/ 1584550 h 2956150"/>
              <a:gd name="connsiteX9" fmla="*/ 2930304 w 4385032"/>
              <a:gd name="connsiteY9" fmla="*/ 2597664 h 2956150"/>
              <a:gd name="connsiteX10" fmla="*/ 2971868 w 4385032"/>
              <a:gd name="connsiteY10" fmla="*/ 2758723 h 2956150"/>
              <a:gd name="connsiteX11" fmla="*/ 3699232 w 4385032"/>
              <a:gd name="connsiteY11" fmla="*/ 2774309 h 2956150"/>
              <a:gd name="connsiteX12" fmla="*/ 4385032 w 4385032"/>
              <a:gd name="connsiteY12" fmla="*/ 2956150 h 2956150"/>
              <a:gd name="connsiteX0" fmla="*/ 68 w 4423135"/>
              <a:gd name="connsiteY0" fmla="*/ 2665205 h 2776627"/>
              <a:gd name="connsiteX1" fmla="*/ 124759 w 4423135"/>
              <a:gd name="connsiteY1" fmla="*/ 2670400 h 2776627"/>
              <a:gd name="connsiteX2" fmla="*/ 789777 w 4423135"/>
              <a:gd name="connsiteY2" fmla="*/ 2685987 h 2776627"/>
              <a:gd name="connsiteX3" fmla="*/ 997595 w 4423135"/>
              <a:gd name="connsiteY3" fmla="*/ 2597664 h 2776627"/>
              <a:gd name="connsiteX4" fmla="*/ 1340495 w 4423135"/>
              <a:gd name="connsiteY4" fmla="*/ 857187 h 2776627"/>
              <a:gd name="connsiteX5" fmla="*/ 1543118 w 4423135"/>
              <a:gd name="connsiteY5" fmla="*/ 109041 h 2776627"/>
              <a:gd name="connsiteX6" fmla="*/ 2104227 w 4423135"/>
              <a:gd name="connsiteY6" fmla="*/ 36305 h 2776627"/>
              <a:gd name="connsiteX7" fmla="*/ 2421150 w 4423135"/>
              <a:gd name="connsiteY7" fmla="*/ 420768 h 2776627"/>
              <a:gd name="connsiteX8" fmla="*/ 2712095 w 4423135"/>
              <a:gd name="connsiteY8" fmla="*/ 1584550 h 2776627"/>
              <a:gd name="connsiteX9" fmla="*/ 2930304 w 4423135"/>
              <a:gd name="connsiteY9" fmla="*/ 2597664 h 2776627"/>
              <a:gd name="connsiteX10" fmla="*/ 2971868 w 4423135"/>
              <a:gd name="connsiteY10" fmla="*/ 2758723 h 2776627"/>
              <a:gd name="connsiteX11" fmla="*/ 3699232 w 4423135"/>
              <a:gd name="connsiteY11" fmla="*/ 2774309 h 2776627"/>
              <a:gd name="connsiteX12" fmla="*/ 4423135 w 4423135"/>
              <a:gd name="connsiteY12" fmla="*/ 2552259 h 2776627"/>
              <a:gd name="connsiteX0" fmla="*/ 68 w 4423135"/>
              <a:gd name="connsiteY0" fmla="*/ 2665205 h 2876645"/>
              <a:gd name="connsiteX1" fmla="*/ 124759 w 4423135"/>
              <a:gd name="connsiteY1" fmla="*/ 2670400 h 2876645"/>
              <a:gd name="connsiteX2" fmla="*/ 789777 w 4423135"/>
              <a:gd name="connsiteY2" fmla="*/ 2685987 h 2876645"/>
              <a:gd name="connsiteX3" fmla="*/ 997595 w 4423135"/>
              <a:gd name="connsiteY3" fmla="*/ 2597664 h 2876645"/>
              <a:gd name="connsiteX4" fmla="*/ 1340495 w 4423135"/>
              <a:gd name="connsiteY4" fmla="*/ 857187 h 2876645"/>
              <a:gd name="connsiteX5" fmla="*/ 1543118 w 4423135"/>
              <a:gd name="connsiteY5" fmla="*/ 109041 h 2876645"/>
              <a:gd name="connsiteX6" fmla="*/ 2104227 w 4423135"/>
              <a:gd name="connsiteY6" fmla="*/ 36305 h 2876645"/>
              <a:gd name="connsiteX7" fmla="*/ 2421150 w 4423135"/>
              <a:gd name="connsiteY7" fmla="*/ 420768 h 2876645"/>
              <a:gd name="connsiteX8" fmla="*/ 2712095 w 4423135"/>
              <a:gd name="connsiteY8" fmla="*/ 1584550 h 2876645"/>
              <a:gd name="connsiteX9" fmla="*/ 2930304 w 4423135"/>
              <a:gd name="connsiteY9" fmla="*/ 2597664 h 2876645"/>
              <a:gd name="connsiteX10" fmla="*/ 3101418 w 4423135"/>
              <a:gd name="connsiteY10" fmla="*/ 2873031 h 2876645"/>
              <a:gd name="connsiteX11" fmla="*/ 3699232 w 4423135"/>
              <a:gd name="connsiteY11" fmla="*/ 2774309 h 2876645"/>
              <a:gd name="connsiteX12" fmla="*/ 4423135 w 4423135"/>
              <a:gd name="connsiteY12" fmla="*/ 2552259 h 2876645"/>
              <a:gd name="connsiteX0" fmla="*/ 68 w 4423135"/>
              <a:gd name="connsiteY0" fmla="*/ 2665205 h 2988060"/>
              <a:gd name="connsiteX1" fmla="*/ 124759 w 4423135"/>
              <a:gd name="connsiteY1" fmla="*/ 2670400 h 2988060"/>
              <a:gd name="connsiteX2" fmla="*/ 789777 w 4423135"/>
              <a:gd name="connsiteY2" fmla="*/ 2685987 h 2988060"/>
              <a:gd name="connsiteX3" fmla="*/ 997595 w 4423135"/>
              <a:gd name="connsiteY3" fmla="*/ 2597664 h 2988060"/>
              <a:gd name="connsiteX4" fmla="*/ 1340495 w 4423135"/>
              <a:gd name="connsiteY4" fmla="*/ 857187 h 2988060"/>
              <a:gd name="connsiteX5" fmla="*/ 1543118 w 4423135"/>
              <a:gd name="connsiteY5" fmla="*/ 109041 h 2988060"/>
              <a:gd name="connsiteX6" fmla="*/ 2104227 w 4423135"/>
              <a:gd name="connsiteY6" fmla="*/ 36305 h 2988060"/>
              <a:gd name="connsiteX7" fmla="*/ 2421150 w 4423135"/>
              <a:gd name="connsiteY7" fmla="*/ 420768 h 2988060"/>
              <a:gd name="connsiteX8" fmla="*/ 2712095 w 4423135"/>
              <a:gd name="connsiteY8" fmla="*/ 1584550 h 2988060"/>
              <a:gd name="connsiteX9" fmla="*/ 2930304 w 4423135"/>
              <a:gd name="connsiteY9" fmla="*/ 2597664 h 2988060"/>
              <a:gd name="connsiteX10" fmla="*/ 3101418 w 4423135"/>
              <a:gd name="connsiteY10" fmla="*/ 2873031 h 2988060"/>
              <a:gd name="connsiteX11" fmla="*/ 3699232 w 4423135"/>
              <a:gd name="connsiteY11" fmla="*/ 2774309 h 2988060"/>
              <a:gd name="connsiteX12" fmla="*/ 4423135 w 4423135"/>
              <a:gd name="connsiteY12" fmla="*/ 2988060 h 2988060"/>
              <a:gd name="connsiteX0" fmla="*/ 68 w 4501722"/>
              <a:gd name="connsiteY0" fmla="*/ 2665205 h 2930906"/>
              <a:gd name="connsiteX1" fmla="*/ 124759 w 4501722"/>
              <a:gd name="connsiteY1" fmla="*/ 2670400 h 2930906"/>
              <a:gd name="connsiteX2" fmla="*/ 789777 w 4501722"/>
              <a:gd name="connsiteY2" fmla="*/ 2685987 h 2930906"/>
              <a:gd name="connsiteX3" fmla="*/ 997595 w 4501722"/>
              <a:gd name="connsiteY3" fmla="*/ 2597664 h 2930906"/>
              <a:gd name="connsiteX4" fmla="*/ 1340495 w 4501722"/>
              <a:gd name="connsiteY4" fmla="*/ 857187 h 2930906"/>
              <a:gd name="connsiteX5" fmla="*/ 1543118 w 4501722"/>
              <a:gd name="connsiteY5" fmla="*/ 109041 h 2930906"/>
              <a:gd name="connsiteX6" fmla="*/ 2104227 w 4501722"/>
              <a:gd name="connsiteY6" fmla="*/ 36305 h 2930906"/>
              <a:gd name="connsiteX7" fmla="*/ 2421150 w 4501722"/>
              <a:gd name="connsiteY7" fmla="*/ 420768 h 2930906"/>
              <a:gd name="connsiteX8" fmla="*/ 2712095 w 4501722"/>
              <a:gd name="connsiteY8" fmla="*/ 1584550 h 2930906"/>
              <a:gd name="connsiteX9" fmla="*/ 2930304 w 4501722"/>
              <a:gd name="connsiteY9" fmla="*/ 2597664 h 2930906"/>
              <a:gd name="connsiteX10" fmla="*/ 3101418 w 4501722"/>
              <a:gd name="connsiteY10" fmla="*/ 2873031 h 2930906"/>
              <a:gd name="connsiteX11" fmla="*/ 3699232 w 4501722"/>
              <a:gd name="connsiteY11" fmla="*/ 2774309 h 2930906"/>
              <a:gd name="connsiteX12" fmla="*/ 4501722 w 4501722"/>
              <a:gd name="connsiteY12" fmla="*/ 2930906 h 2930906"/>
              <a:gd name="connsiteX0" fmla="*/ 68 w 4330258"/>
              <a:gd name="connsiteY0" fmla="*/ 2665205 h 2902329"/>
              <a:gd name="connsiteX1" fmla="*/ 124759 w 4330258"/>
              <a:gd name="connsiteY1" fmla="*/ 2670400 h 2902329"/>
              <a:gd name="connsiteX2" fmla="*/ 789777 w 4330258"/>
              <a:gd name="connsiteY2" fmla="*/ 2685987 h 2902329"/>
              <a:gd name="connsiteX3" fmla="*/ 997595 w 4330258"/>
              <a:gd name="connsiteY3" fmla="*/ 2597664 h 2902329"/>
              <a:gd name="connsiteX4" fmla="*/ 1340495 w 4330258"/>
              <a:gd name="connsiteY4" fmla="*/ 857187 h 2902329"/>
              <a:gd name="connsiteX5" fmla="*/ 1543118 w 4330258"/>
              <a:gd name="connsiteY5" fmla="*/ 109041 h 2902329"/>
              <a:gd name="connsiteX6" fmla="*/ 2104227 w 4330258"/>
              <a:gd name="connsiteY6" fmla="*/ 36305 h 2902329"/>
              <a:gd name="connsiteX7" fmla="*/ 2421150 w 4330258"/>
              <a:gd name="connsiteY7" fmla="*/ 420768 h 2902329"/>
              <a:gd name="connsiteX8" fmla="*/ 2712095 w 4330258"/>
              <a:gd name="connsiteY8" fmla="*/ 1584550 h 2902329"/>
              <a:gd name="connsiteX9" fmla="*/ 2930304 w 4330258"/>
              <a:gd name="connsiteY9" fmla="*/ 2597664 h 2902329"/>
              <a:gd name="connsiteX10" fmla="*/ 3101418 w 4330258"/>
              <a:gd name="connsiteY10" fmla="*/ 2873031 h 2902329"/>
              <a:gd name="connsiteX11" fmla="*/ 3699232 w 4330258"/>
              <a:gd name="connsiteY11" fmla="*/ 2774309 h 2902329"/>
              <a:gd name="connsiteX12" fmla="*/ 4330258 w 4330258"/>
              <a:gd name="connsiteY12" fmla="*/ 2902329 h 2902329"/>
              <a:gd name="connsiteX0" fmla="*/ 68 w 4330258"/>
              <a:gd name="connsiteY0" fmla="*/ 2665205 h 2902329"/>
              <a:gd name="connsiteX1" fmla="*/ 124759 w 4330258"/>
              <a:gd name="connsiteY1" fmla="*/ 2670400 h 2902329"/>
              <a:gd name="connsiteX2" fmla="*/ 789777 w 4330258"/>
              <a:gd name="connsiteY2" fmla="*/ 2685987 h 2902329"/>
              <a:gd name="connsiteX3" fmla="*/ 997595 w 4330258"/>
              <a:gd name="connsiteY3" fmla="*/ 2597664 h 2902329"/>
              <a:gd name="connsiteX4" fmla="*/ 1340495 w 4330258"/>
              <a:gd name="connsiteY4" fmla="*/ 857187 h 2902329"/>
              <a:gd name="connsiteX5" fmla="*/ 1543118 w 4330258"/>
              <a:gd name="connsiteY5" fmla="*/ 109041 h 2902329"/>
              <a:gd name="connsiteX6" fmla="*/ 2104227 w 4330258"/>
              <a:gd name="connsiteY6" fmla="*/ 36305 h 2902329"/>
              <a:gd name="connsiteX7" fmla="*/ 2421150 w 4330258"/>
              <a:gd name="connsiteY7" fmla="*/ 420768 h 2902329"/>
              <a:gd name="connsiteX8" fmla="*/ 2712095 w 4330258"/>
              <a:gd name="connsiteY8" fmla="*/ 1584550 h 2902329"/>
              <a:gd name="connsiteX9" fmla="*/ 2930304 w 4330258"/>
              <a:gd name="connsiteY9" fmla="*/ 2597664 h 2902329"/>
              <a:gd name="connsiteX10" fmla="*/ 3115707 w 4330258"/>
              <a:gd name="connsiteY10" fmla="*/ 2844454 h 2902329"/>
              <a:gd name="connsiteX11" fmla="*/ 3699232 w 4330258"/>
              <a:gd name="connsiteY11" fmla="*/ 2774309 h 2902329"/>
              <a:gd name="connsiteX12" fmla="*/ 4330258 w 4330258"/>
              <a:gd name="connsiteY12" fmla="*/ 2902329 h 2902329"/>
              <a:gd name="connsiteX0" fmla="*/ 68 w 4265959"/>
              <a:gd name="connsiteY0" fmla="*/ 2665205 h 2959483"/>
              <a:gd name="connsiteX1" fmla="*/ 124759 w 4265959"/>
              <a:gd name="connsiteY1" fmla="*/ 2670400 h 2959483"/>
              <a:gd name="connsiteX2" fmla="*/ 789777 w 4265959"/>
              <a:gd name="connsiteY2" fmla="*/ 2685987 h 2959483"/>
              <a:gd name="connsiteX3" fmla="*/ 997595 w 4265959"/>
              <a:gd name="connsiteY3" fmla="*/ 2597664 h 2959483"/>
              <a:gd name="connsiteX4" fmla="*/ 1340495 w 4265959"/>
              <a:gd name="connsiteY4" fmla="*/ 857187 h 2959483"/>
              <a:gd name="connsiteX5" fmla="*/ 1543118 w 4265959"/>
              <a:gd name="connsiteY5" fmla="*/ 109041 h 2959483"/>
              <a:gd name="connsiteX6" fmla="*/ 2104227 w 4265959"/>
              <a:gd name="connsiteY6" fmla="*/ 36305 h 2959483"/>
              <a:gd name="connsiteX7" fmla="*/ 2421150 w 4265959"/>
              <a:gd name="connsiteY7" fmla="*/ 420768 h 2959483"/>
              <a:gd name="connsiteX8" fmla="*/ 2712095 w 4265959"/>
              <a:gd name="connsiteY8" fmla="*/ 1584550 h 2959483"/>
              <a:gd name="connsiteX9" fmla="*/ 2930304 w 4265959"/>
              <a:gd name="connsiteY9" fmla="*/ 2597664 h 2959483"/>
              <a:gd name="connsiteX10" fmla="*/ 3115707 w 4265959"/>
              <a:gd name="connsiteY10" fmla="*/ 2844454 h 2959483"/>
              <a:gd name="connsiteX11" fmla="*/ 3699232 w 4265959"/>
              <a:gd name="connsiteY11" fmla="*/ 2774309 h 2959483"/>
              <a:gd name="connsiteX12" fmla="*/ 4265959 w 4265959"/>
              <a:gd name="connsiteY12" fmla="*/ 2959483 h 2959483"/>
              <a:gd name="connsiteX0" fmla="*/ 68 w 4265959"/>
              <a:gd name="connsiteY0" fmla="*/ 2665205 h 2959483"/>
              <a:gd name="connsiteX1" fmla="*/ 124759 w 4265959"/>
              <a:gd name="connsiteY1" fmla="*/ 2670400 h 2959483"/>
              <a:gd name="connsiteX2" fmla="*/ 789777 w 4265959"/>
              <a:gd name="connsiteY2" fmla="*/ 2685987 h 2959483"/>
              <a:gd name="connsiteX3" fmla="*/ 997595 w 4265959"/>
              <a:gd name="connsiteY3" fmla="*/ 2597664 h 2959483"/>
              <a:gd name="connsiteX4" fmla="*/ 1340495 w 4265959"/>
              <a:gd name="connsiteY4" fmla="*/ 857187 h 2959483"/>
              <a:gd name="connsiteX5" fmla="*/ 1543118 w 4265959"/>
              <a:gd name="connsiteY5" fmla="*/ 109041 h 2959483"/>
              <a:gd name="connsiteX6" fmla="*/ 2104227 w 4265959"/>
              <a:gd name="connsiteY6" fmla="*/ 36305 h 2959483"/>
              <a:gd name="connsiteX7" fmla="*/ 2421150 w 4265959"/>
              <a:gd name="connsiteY7" fmla="*/ 420768 h 2959483"/>
              <a:gd name="connsiteX8" fmla="*/ 2712095 w 4265959"/>
              <a:gd name="connsiteY8" fmla="*/ 1584550 h 2959483"/>
              <a:gd name="connsiteX9" fmla="*/ 2930304 w 4265959"/>
              <a:gd name="connsiteY9" fmla="*/ 2597664 h 2959483"/>
              <a:gd name="connsiteX10" fmla="*/ 3115707 w 4265959"/>
              <a:gd name="connsiteY10" fmla="*/ 2844454 h 2959483"/>
              <a:gd name="connsiteX11" fmla="*/ 3707622 w 4265959"/>
              <a:gd name="connsiteY11" fmla="*/ 2849816 h 2959483"/>
              <a:gd name="connsiteX12" fmla="*/ 4265959 w 4265959"/>
              <a:gd name="connsiteY12" fmla="*/ 2959483 h 2959483"/>
              <a:gd name="connsiteX0" fmla="*/ 68 w 4265959"/>
              <a:gd name="connsiteY0" fmla="*/ 2665205 h 2959483"/>
              <a:gd name="connsiteX1" fmla="*/ 124759 w 4265959"/>
              <a:gd name="connsiteY1" fmla="*/ 2670400 h 2959483"/>
              <a:gd name="connsiteX2" fmla="*/ 789777 w 4265959"/>
              <a:gd name="connsiteY2" fmla="*/ 2685987 h 2959483"/>
              <a:gd name="connsiteX3" fmla="*/ 997595 w 4265959"/>
              <a:gd name="connsiteY3" fmla="*/ 2597664 h 2959483"/>
              <a:gd name="connsiteX4" fmla="*/ 1340495 w 4265959"/>
              <a:gd name="connsiteY4" fmla="*/ 857187 h 2959483"/>
              <a:gd name="connsiteX5" fmla="*/ 1543118 w 4265959"/>
              <a:gd name="connsiteY5" fmla="*/ 109041 h 2959483"/>
              <a:gd name="connsiteX6" fmla="*/ 2104227 w 4265959"/>
              <a:gd name="connsiteY6" fmla="*/ 36305 h 2959483"/>
              <a:gd name="connsiteX7" fmla="*/ 2421150 w 4265959"/>
              <a:gd name="connsiteY7" fmla="*/ 420768 h 2959483"/>
              <a:gd name="connsiteX8" fmla="*/ 2712095 w 4265959"/>
              <a:gd name="connsiteY8" fmla="*/ 1584550 h 2959483"/>
              <a:gd name="connsiteX9" fmla="*/ 2930304 w 4265959"/>
              <a:gd name="connsiteY9" fmla="*/ 2597664 h 2959483"/>
              <a:gd name="connsiteX10" fmla="*/ 3115707 w 4265959"/>
              <a:gd name="connsiteY10" fmla="*/ 2844454 h 2959483"/>
              <a:gd name="connsiteX11" fmla="*/ 3732792 w 4265959"/>
              <a:gd name="connsiteY11" fmla="*/ 2908543 h 2959483"/>
              <a:gd name="connsiteX12" fmla="*/ 4265959 w 4265959"/>
              <a:gd name="connsiteY12" fmla="*/ 2959483 h 2959483"/>
              <a:gd name="connsiteX0" fmla="*/ 68 w 4265959"/>
              <a:gd name="connsiteY0" fmla="*/ 2665205 h 2959483"/>
              <a:gd name="connsiteX1" fmla="*/ 124759 w 4265959"/>
              <a:gd name="connsiteY1" fmla="*/ 2670400 h 2959483"/>
              <a:gd name="connsiteX2" fmla="*/ 789777 w 4265959"/>
              <a:gd name="connsiteY2" fmla="*/ 2685987 h 2959483"/>
              <a:gd name="connsiteX3" fmla="*/ 997595 w 4265959"/>
              <a:gd name="connsiteY3" fmla="*/ 2597664 h 2959483"/>
              <a:gd name="connsiteX4" fmla="*/ 1340495 w 4265959"/>
              <a:gd name="connsiteY4" fmla="*/ 857187 h 2959483"/>
              <a:gd name="connsiteX5" fmla="*/ 1543118 w 4265959"/>
              <a:gd name="connsiteY5" fmla="*/ 109041 h 2959483"/>
              <a:gd name="connsiteX6" fmla="*/ 2104227 w 4265959"/>
              <a:gd name="connsiteY6" fmla="*/ 36305 h 2959483"/>
              <a:gd name="connsiteX7" fmla="*/ 2421150 w 4265959"/>
              <a:gd name="connsiteY7" fmla="*/ 420768 h 2959483"/>
              <a:gd name="connsiteX8" fmla="*/ 2712095 w 4265959"/>
              <a:gd name="connsiteY8" fmla="*/ 1584550 h 2959483"/>
              <a:gd name="connsiteX9" fmla="*/ 2930304 w 4265959"/>
              <a:gd name="connsiteY9" fmla="*/ 2597664 h 2959483"/>
              <a:gd name="connsiteX10" fmla="*/ 3115707 w 4265959"/>
              <a:gd name="connsiteY10" fmla="*/ 2844454 h 2959483"/>
              <a:gd name="connsiteX11" fmla="*/ 3732792 w 4265959"/>
              <a:gd name="connsiteY11" fmla="*/ 2908543 h 2959483"/>
              <a:gd name="connsiteX12" fmla="*/ 4265959 w 4265959"/>
              <a:gd name="connsiteY12" fmla="*/ 2959483 h 2959483"/>
              <a:gd name="connsiteX0" fmla="*/ 68 w 4291128"/>
              <a:gd name="connsiteY0" fmla="*/ 2665205 h 3051769"/>
              <a:gd name="connsiteX1" fmla="*/ 124759 w 4291128"/>
              <a:gd name="connsiteY1" fmla="*/ 2670400 h 3051769"/>
              <a:gd name="connsiteX2" fmla="*/ 789777 w 4291128"/>
              <a:gd name="connsiteY2" fmla="*/ 2685987 h 3051769"/>
              <a:gd name="connsiteX3" fmla="*/ 997595 w 4291128"/>
              <a:gd name="connsiteY3" fmla="*/ 2597664 h 3051769"/>
              <a:gd name="connsiteX4" fmla="*/ 1340495 w 4291128"/>
              <a:gd name="connsiteY4" fmla="*/ 857187 h 3051769"/>
              <a:gd name="connsiteX5" fmla="*/ 1543118 w 4291128"/>
              <a:gd name="connsiteY5" fmla="*/ 109041 h 3051769"/>
              <a:gd name="connsiteX6" fmla="*/ 2104227 w 4291128"/>
              <a:gd name="connsiteY6" fmla="*/ 36305 h 3051769"/>
              <a:gd name="connsiteX7" fmla="*/ 2421150 w 4291128"/>
              <a:gd name="connsiteY7" fmla="*/ 420768 h 3051769"/>
              <a:gd name="connsiteX8" fmla="*/ 2712095 w 4291128"/>
              <a:gd name="connsiteY8" fmla="*/ 1584550 h 3051769"/>
              <a:gd name="connsiteX9" fmla="*/ 2930304 w 4291128"/>
              <a:gd name="connsiteY9" fmla="*/ 2597664 h 3051769"/>
              <a:gd name="connsiteX10" fmla="*/ 3115707 w 4291128"/>
              <a:gd name="connsiteY10" fmla="*/ 2844454 h 3051769"/>
              <a:gd name="connsiteX11" fmla="*/ 3732792 w 4291128"/>
              <a:gd name="connsiteY11" fmla="*/ 2908543 h 3051769"/>
              <a:gd name="connsiteX12" fmla="*/ 4291128 w 4291128"/>
              <a:gd name="connsiteY12" fmla="*/ 3051769 h 3051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91128" h="3051769">
                <a:moveTo>
                  <a:pt x="68" y="2665205"/>
                </a:moveTo>
                <a:cubicBezTo>
                  <a:pt x="-3396" y="2666070"/>
                  <a:pt x="124759" y="2670400"/>
                  <a:pt x="124759" y="2670400"/>
                </a:cubicBezTo>
                <a:cubicBezTo>
                  <a:pt x="256377" y="2673864"/>
                  <a:pt x="644304" y="2698110"/>
                  <a:pt x="789777" y="2685987"/>
                </a:cubicBezTo>
                <a:cubicBezTo>
                  <a:pt x="935250" y="2673864"/>
                  <a:pt x="905809" y="2902464"/>
                  <a:pt x="997595" y="2597664"/>
                </a:cubicBezTo>
                <a:cubicBezTo>
                  <a:pt x="1089381" y="2292864"/>
                  <a:pt x="1249575" y="1271957"/>
                  <a:pt x="1340495" y="857187"/>
                </a:cubicBezTo>
                <a:cubicBezTo>
                  <a:pt x="1431415" y="442417"/>
                  <a:pt x="1415829" y="245855"/>
                  <a:pt x="1543118" y="109041"/>
                </a:cubicBezTo>
                <a:cubicBezTo>
                  <a:pt x="1670407" y="-27773"/>
                  <a:pt x="1957888" y="-15649"/>
                  <a:pt x="2104227" y="36305"/>
                </a:cubicBezTo>
                <a:cubicBezTo>
                  <a:pt x="2250566" y="88259"/>
                  <a:pt x="2319839" y="162727"/>
                  <a:pt x="2421150" y="420768"/>
                </a:cubicBezTo>
                <a:cubicBezTo>
                  <a:pt x="2522461" y="678809"/>
                  <a:pt x="2627236" y="1221734"/>
                  <a:pt x="2712095" y="1584550"/>
                </a:cubicBezTo>
                <a:cubicBezTo>
                  <a:pt x="2796954" y="1947366"/>
                  <a:pt x="2863035" y="2387680"/>
                  <a:pt x="2930304" y="2597664"/>
                </a:cubicBezTo>
                <a:cubicBezTo>
                  <a:pt x="2997573" y="2807648"/>
                  <a:pt x="2981959" y="2792641"/>
                  <a:pt x="3115707" y="2844454"/>
                </a:cubicBezTo>
                <a:cubicBezTo>
                  <a:pt x="3249455" y="2896267"/>
                  <a:pt x="3497265" y="2875639"/>
                  <a:pt x="3732792" y="2908543"/>
                </a:cubicBezTo>
                <a:cubicBezTo>
                  <a:pt x="3993488" y="3008564"/>
                  <a:pt x="4065991" y="2977300"/>
                  <a:pt x="4291128" y="3051769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767293" y="3414196"/>
            <a:ext cx="492443" cy="143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TW" altLang="en-US" sz="2000" b="0" dirty="0">
                <a:solidFill>
                  <a:schemeClr val="accent6">
                    <a:lumMod val="50000"/>
                  </a:schemeClr>
                </a:solidFill>
              </a:rPr>
              <a:t>負成長</a:t>
            </a:r>
          </a:p>
        </p:txBody>
      </p:sp>
      <p:cxnSp>
        <p:nvCxnSpPr>
          <p:cNvPr id="20" name="直線接點 19"/>
          <p:cNvCxnSpPr/>
          <p:nvPr/>
        </p:nvCxnSpPr>
        <p:spPr>
          <a:xfrm flipH="1">
            <a:off x="5293540" y="3169304"/>
            <a:ext cx="1617" cy="8788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>
            <a:off x="5697587" y="3259205"/>
            <a:ext cx="0" cy="2400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/>
          <p:cNvCxnSpPr/>
          <p:nvPr/>
        </p:nvCxnSpPr>
        <p:spPr>
          <a:xfrm>
            <a:off x="5952380" y="3310227"/>
            <a:ext cx="0" cy="7680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6254799" y="3332911"/>
            <a:ext cx="0" cy="12000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6647706" y="3724159"/>
            <a:ext cx="0" cy="10560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>
            <a:off x="6973937" y="4519037"/>
            <a:ext cx="0" cy="3360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>
            <a:off x="7323981" y="4705544"/>
            <a:ext cx="0" cy="1920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7666881" y="4687037"/>
            <a:ext cx="0" cy="24000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/>
          <p:cNvCxnSpPr/>
          <p:nvPr/>
        </p:nvCxnSpPr>
        <p:spPr>
          <a:xfrm>
            <a:off x="8418564" y="4897544"/>
            <a:ext cx="2011" cy="221403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/>
          <p:nvPr/>
        </p:nvCxnSpPr>
        <p:spPr>
          <a:xfrm flipH="1">
            <a:off x="8072968" y="4927038"/>
            <a:ext cx="1" cy="119943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53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496663"/>
            <a:ext cx="9144000" cy="687659"/>
          </a:xfrm>
          <a:prstGeom prst="rect">
            <a:avLst/>
          </a:prstGeom>
          <a:solidFill>
            <a:srgbClr val="86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45720" y="511223"/>
            <a:ext cx="1714500" cy="687659"/>
          </a:xfrm>
          <a:prstGeom prst="roundRect">
            <a:avLst/>
          </a:prstGeom>
          <a:solidFill>
            <a:srgbClr val="0A9396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 smtClean="0">
                <a:solidFill>
                  <a:schemeClr val="bg1"/>
                </a:solidFill>
              </a:rPr>
              <a:t>高穩定階段</a:t>
            </a:r>
            <a:endParaRPr lang="en-US" altLang="zh-TW" sz="2000" b="0" dirty="0">
              <a:solidFill>
                <a:schemeClr val="bg1"/>
              </a:solidFill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1845945" y="511223"/>
            <a:ext cx="1781175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早期擴張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3712844" y="511223"/>
            <a:ext cx="1781175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晚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期</a:t>
            </a:r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擴張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5579742" y="511221"/>
            <a:ext cx="1714500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低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穩定階段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7379966" y="496663"/>
            <a:ext cx="1714500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負成長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-78104" y="225944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</a:t>
            </a:r>
            <a:endParaRPr lang="zh-TW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1624626" y="257218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2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3484380" y="257218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3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5432173" y="257218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4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7244304" y="258530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5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內容版面配置區 7"/>
          <p:cNvSpPr txBox="1">
            <a:spLocks/>
          </p:cNvSpPr>
          <p:nvPr/>
        </p:nvSpPr>
        <p:spPr>
          <a:xfrm>
            <a:off x="245474" y="2377920"/>
            <a:ext cx="5042807" cy="656683"/>
          </a:xfrm>
          <a:prstGeom prst="rect">
            <a:avLst/>
          </a:prstGeom>
        </p:spPr>
        <p:txBody>
          <a:bodyPr/>
          <a:lstStyle>
            <a:lvl1pPr marL="2286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zh-TW" altLang="en-US" dirty="0" smtClean="0">
                <a:solidFill>
                  <a:srgbClr val="0070C0"/>
                </a:solidFill>
              </a:rPr>
              <a:t>死亡率高（尤其是嬰兒）</a:t>
            </a:r>
            <a:r>
              <a:rPr lang="zh-TW" altLang="en-US" dirty="0" smtClean="0"/>
              <a:t>，因傳染病或天災而大幅</a:t>
            </a:r>
            <a:r>
              <a:rPr lang="zh-TW" altLang="en-US" b="1" dirty="0" smtClean="0">
                <a:solidFill>
                  <a:srgbClr val="9B2226"/>
                </a:solidFill>
              </a:rPr>
              <a:t>波動</a:t>
            </a:r>
            <a:endParaRPr lang="en-US" altLang="zh-TW" b="1" dirty="0" smtClean="0">
              <a:solidFill>
                <a:srgbClr val="9B2226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出生率高而穩定，因農業勞力需求大、普遍存在早婚多育觀念</a:t>
            </a:r>
          </a:p>
          <a:p>
            <a:pPr marL="514350" indent="-514350" algn="l">
              <a:buFont typeface="+mj-lt"/>
              <a:buAutoNum type="arabicPeriod"/>
            </a:pPr>
            <a:r>
              <a:rPr lang="zh-TW" altLang="en-US" dirty="0" smtClean="0"/>
              <a:t>環境負載力</a:t>
            </a:r>
            <a:r>
              <a:rPr lang="zh-TW" altLang="en-US" b="1" dirty="0" smtClean="0">
                <a:solidFill>
                  <a:srgbClr val="9B2226"/>
                </a:solidFill>
              </a:rPr>
              <a:t>低</a:t>
            </a:r>
            <a:endParaRPr lang="zh-TW" altLang="en-US" b="1" dirty="0">
              <a:solidFill>
                <a:srgbClr val="9B2226"/>
              </a:solidFill>
              <a:sym typeface="Wingdings" panose="05000000000000000000" pitchFamily="2" charset="2"/>
            </a:endParaRPr>
          </a:p>
        </p:txBody>
      </p:sp>
      <p:sp>
        <p:nvSpPr>
          <p:cNvPr id="13" name="流程圖: 結束點 12"/>
          <p:cNvSpPr/>
          <p:nvPr/>
        </p:nvSpPr>
        <p:spPr>
          <a:xfrm>
            <a:off x="199795" y="1554961"/>
            <a:ext cx="1886180" cy="647700"/>
          </a:xfrm>
          <a:prstGeom prst="flowChartTerminator">
            <a:avLst/>
          </a:prstGeom>
          <a:solidFill>
            <a:srgbClr val="94D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特徵及原因</a:t>
            </a:r>
            <a:endParaRPr lang="zh-TW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5" name="圖片 14">
            <a:extLst>
              <a:ext uri="{FF2B5EF4-FFF2-40B4-BE49-F238E27FC236}">
                <a16:creationId xmlns:a16="http://schemas.microsoft.com/office/drawing/2014/main" xmlns="" id="{F98AEB56-ED20-E344-9E4E-FEC59B2036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281" y="2625007"/>
            <a:ext cx="3646067" cy="257146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593960" y="2539437"/>
            <a:ext cx="646820" cy="2520244"/>
          </a:xfrm>
          <a:prstGeom prst="rect">
            <a:avLst/>
          </a:prstGeom>
          <a:noFill/>
          <a:ln w="57150">
            <a:solidFill>
              <a:srgbClr val="9A1F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/>
        </p:nvSpPr>
        <p:spPr>
          <a:xfrm>
            <a:off x="6300835" y="5282041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｜人口轉型模式｜</a:t>
            </a:r>
          </a:p>
        </p:txBody>
      </p:sp>
    </p:spTree>
    <p:extLst>
      <p:ext uri="{BB962C8B-B14F-4D97-AF65-F5344CB8AC3E}">
        <p14:creationId xmlns:p14="http://schemas.microsoft.com/office/powerpoint/2010/main" val="79276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1F99702-1D84-4BC9-B385-0988EF7EF74C}"/>
              </a:ext>
            </a:extLst>
          </p:cNvPr>
          <p:cNvSpPr/>
          <p:nvPr/>
        </p:nvSpPr>
        <p:spPr>
          <a:xfrm>
            <a:off x="1641424" y="3429000"/>
            <a:ext cx="5197259" cy="357389"/>
          </a:xfrm>
          <a:prstGeom prst="rect">
            <a:avLst/>
          </a:prstGeom>
          <a:solidFill>
            <a:srgbClr val="EED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xmlns="" id="{15B6AAEB-AA51-4E5A-9B05-CB2E6E3AEDE6}"/>
              </a:ext>
            </a:extLst>
          </p:cNvPr>
          <p:cNvSpPr txBox="1"/>
          <p:nvPr/>
        </p:nvSpPr>
        <p:spPr>
          <a:xfrm>
            <a:off x="1351129" y="1601784"/>
            <a:ext cx="5647710" cy="33162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TW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1-1</a:t>
            </a:r>
          </a:p>
          <a:p>
            <a:pPr algn="ctr" defTabSz="685800"/>
            <a:r>
              <a:rPr lang="zh-TW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人口成長與人口</a:t>
            </a:r>
            <a:r>
              <a:rPr lang="zh-TW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轉型</a:t>
            </a:r>
          </a:p>
          <a:p>
            <a:pPr algn="ctr" defTabSz="685800"/>
            <a:endParaRPr lang="zh-TW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xmlns="" id="{91845253-44D5-4DC6-80A7-3C6ABFE5CF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11680">
            <a:off x="7003503" y="3020026"/>
            <a:ext cx="983992" cy="81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49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流程圖: 結束點 17"/>
          <p:cNvSpPr/>
          <p:nvPr/>
        </p:nvSpPr>
        <p:spPr>
          <a:xfrm>
            <a:off x="199795" y="1554961"/>
            <a:ext cx="1886180" cy="647700"/>
          </a:xfrm>
          <a:prstGeom prst="flowChartTerminator">
            <a:avLst/>
          </a:prstGeom>
          <a:solidFill>
            <a:srgbClr val="94D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sym typeface="Wingdings" pitchFamily="2" charset="2"/>
              </a:rPr>
              <a:t>經濟發展程度</a:t>
            </a:r>
            <a:endParaRPr lang="zh-TW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96663"/>
            <a:ext cx="9144000" cy="687659"/>
          </a:xfrm>
          <a:prstGeom prst="rect">
            <a:avLst/>
          </a:prstGeom>
          <a:solidFill>
            <a:srgbClr val="86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45720" y="511223"/>
            <a:ext cx="1714500" cy="687659"/>
          </a:xfrm>
          <a:prstGeom prst="roundRect">
            <a:avLst/>
          </a:prstGeom>
          <a:solidFill>
            <a:srgbClr val="0A9396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 smtClean="0">
                <a:solidFill>
                  <a:schemeClr val="bg1"/>
                </a:solidFill>
              </a:rPr>
              <a:t>高穩定階段</a:t>
            </a:r>
            <a:endParaRPr lang="en-US" altLang="zh-TW" sz="2000" b="0" dirty="0">
              <a:solidFill>
                <a:schemeClr val="bg1"/>
              </a:solidFill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1845945" y="511223"/>
            <a:ext cx="1781175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早期擴張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3712844" y="511223"/>
            <a:ext cx="1781175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晚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期</a:t>
            </a:r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擴張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5579742" y="511221"/>
            <a:ext cx="1714500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低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穩定階段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xmlns="" id="{D352A566-B50E-4EC8-8FC1-0B1FEC871D0E}"/>
              </a:ext>
            </a:extLst>
          </p:cNvPr>
          <p:cNvSpPr txBox="1">
            <a:spLocks/>
          </p:cNvSpPr>
          <p:nvPr/>
        </p:nvSpPr>
        <p:spPr>
          <a:xfrm>
            <a:off x="7379966" y="496663"/>
            <a:ext cx="1714500" cy="687659"/>
          </a:xfrm>
          <a:prstGeom prst="roundRect">
            <a:avLst/>
          </a:prstGeom>
          <a:solidFill>
            <a:srgbClr val="94D2BD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sz="2000" b="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負成長</a:t>
            </a:r>
            <a:r>
              <a:rPr lang="zh-TW" altLang="en-US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階段</a:t>
            </a:r>
            <a:endParaRPr lang="en-US" altLang="zh-TW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-78104" y="225944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i="0" u="none" strike="noStrik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</a:t>
            </a:r>
            <a:endParaRPr lang="zh-TW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1624626" y="257218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2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3484380" y="257218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3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5432173" y="257218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4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xmlns="" id="{94CA9676-B27D-407F-83CF-EACA56B688E9}"/>
              </a:ext>
            </a:extLst>
          </p:cNvPr>
          <p:cNvSpPr txBox="1"/>
          <p:nvPr/>
        </p:nvSpPr>
        <p:spPr>
          <a:xfrm>
            <a:off x="7244304" y="258530"/>
            <a:ext cx="3235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4400" dirty="0" smtClean="0">
                <a:solidFill>
                  <a:srgbClr val="E2F0D9"/>
                </a:solidFill>
                <a:latin typeface="Century Gothic" panose="020B0502020202020204" pitchFamily="34" charset="0"/>
              </a:rPr>
              <a:t>5</a:t>
            </a:r>
            <a:endParaRPr lang="zh-TW" altLang="en-US" sz="4400" dirty="0">
              <a:solidFill>
                <a:srgbClr val="E2F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內容版面配置區 7"/>
          <p:cNvSpPr txBox="1">
            <a:spLocks/>
          </p:cNvSpPr>
          <p:nvPr/>
        </p:nvSpPr>
        <p:spPr>
          <a:xfrm>
            <a:off x="245474" y="2377920"/>
            <a:ext cx="8144147" cy="656683"/>
          </a:xfrm>
          <a:prstGeom prst="rect">
            <a:avLst/>
          </a:prstGeom>
        </p:spPr>
        <p:txBody>
          <a:bodyPr/>
          <a:lstStyle>
            <a:lvl1pPr marL="2286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zh-TW" altLang="en-US" dirty="0"/>
              <a:t>工業革命前傳統農業社會或部落</a:t>
            </a:r>
            <a:r>
              <a:rPr lang="zh-TW" altLang="en-US" dirty="0" smtClean="0"/>
              <a:t>社會</a:t>
            </a:r>
            <a:endParaRPr lang="en-US" altLang="zh-TW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/>
              <a:t>目前世界僅剩少數原始部落社會處此</a:t>
            </a:r>
            <a:r>
              <a:rPr lang="zh-TW" altLang="en-US" dirty="0" smtClean="0"/>
              <a:t>階段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6" b="10558"/>
          <a:stretch/>
        </p:blipFill>
        <p:spPr>
          <a:xfrm>
            <a:off x="0" y="-101600"/>
            <a:ext cx="9144000" cy="69595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-101600"/>
            <a:ext cx="9144000" cy="1302147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29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 dirty="0"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0832" y="426441"/>
            <a:ext cx="2330918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hangingPunct="0"/>
            <a:r>
              <a:rPr lang="zh-TW" altLang="zh-TW" sz="2400" dirty="0">
                <a:solidFill>
                  <a:schemeClr val="bg1"/>
                </a:solidFill>
                <a:effectLst>
                  <a:glow rad="114300">
                    <a:schemeClr val="tx1"/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東京澀谷</a:t>
            </a:r>
            <a:r>
              <a:rPr lang="zh-TW" altLang="zh-TW" sz="2400" dirty="0" smtClean="0">
                <a:solidFill>
                  <a:schemeClr val="bg1"/>
                </a:solidFill>
                <a:effectLst>
                  <a:glow rad="114300">
                    <a:schemeClr val="tx1"/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街頭</a:t>
            </a:r>
            <a:endParaRPr lang="zh-TW" altLang="en-US" sz="2400" dirty="0">
              <a:solidFill>
                <a:schemeClr val="bg1"/>
              </a:solidFill>
              <a:effectLst>
                <a:glow rad="114300">
                  <a:schemeClr val="tx1"/>
                </a:glo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4368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56"/>
          <a:stretch/>
        </p:blipFill>
        <p:spPr>
          <a:xfrm>
            <a:off x="0" y="1"/>
            <a:ext cx="9144000" cy="68961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0832" y="426441"/>
            <a:ext cx="2330918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hangingPunct="0"/>
            <a:r>
              <a:rPr lang="zh-TW" altLang="zh-TW" sz="2400" dirty="0">
                <a:solidFill>
                  <a:schemeClr val="bg1"/>
                </a:solidFill>
                <a:effectLst>
                  <a:glow rad="114300">
                    <a:schemeClr val="tx1"/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達卡市中心</a:t>
            </a:r>
            <a:endParaRPr lang="zh-TW" altLang="en-US" sz="2400" dirty="0">
              <a:solidFill>
                <a:schemeClr val="bg1"/>
              </a:solidFill>
              <a:effectLst>
                <a:glow rad="114300">
                  <a:schemeClr val="tx1"/>
                </a:glo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54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08029" y="1255352"/>
            <a:ext cx="87063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球各地的自然環境與技術發展程度不同，人口分布的疏密差異極大，能夠承載的人口數量有別，一旦環境產生變動，往往就會產生人口遷移。本章將就人口成長與人口轉型、人口分布與人口遷移，探究世界的人口問題及其影響因素。</a:t>
            </a:r>
          </a:p>
        </p:txBody>
      </p:sp>
      <p:grpSp>
        <p:nvGrpSpPr>
          <p:cNvPr id="10" name="Google Shape;585;p3"/>
          <p:cNvGrpSpPr/>
          <p:nvPr/>
        </p:nvGrpSpPr>
        <p:grpSpPr>
          <a:xfrm>
            <a:off x="345529" y="271389"/>
            <a:ext cx="8525337" cy="855833"/>
            <a:chOff x="503238" y="1385948"/>
            <a:chExt cx="5846801" cy="747590"/>
          </a:xfrm>
        </p:grpSpPr>
        <p:sp>
          <p:nvSpPr>
            <p:cNvPr id="11" name="Google Shape;586;p3"/>
            <p:cNvSpPr/>
            <p:nvPr/>
          </p:nvSpPr>
          <p:spPr>
            <a:xfrm>
              <a:off x="503238" y="1497873"/>
              <a:ext cx="5803937" cy="635665"/>
            </a:xfrm>
            <a:prstGeom prst="roundRect">
              <a:avLst>
                <a:gd name="adj" fmla="val 30440"/>
              </a:avLst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9525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800"/>
                <a:buFont typeface="Arial"/>
                <a:buNone/>
              </a:pPr>
              <a:endParaRPr sz="3600" b="0" i="0" u="none" strike="noStrike" cap="none">
                <a:solidFill>
                  <a:srgbClr val="262626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12" name="Google Shape;587;p3"/>
            <p:cNvSpPr/>
            <p:nvPr/>
          </p:nvSpPr>
          <p:spPr>
            <a:xfrm>
              <a:off x="546102" y="1385948"/>
              <a:ext cx="5803937" cy="676149"/>
            </a:xfrm>
            <a:prstGeom prst="roundRect">
              <a:avLst>
                <a:gd name="adj" fmla="val 30440"/>
              </a:avLst>
            </a:prstGeom>
            <a:solidFill>
              <a:schemeClr val="lt1"/>
            </a:solidFill>
            <a:ln w="31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algn="ctr" defTabSz="914400"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zh-TW" altLang="zh-TW" sz="28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有人說「人多好辦事」，也有人說「人多真擁擠」</a:t>
              </a:r>
              <a:endPara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13" name="圖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19" r="7276" b="22321"/>
          <a:stretch/>
        </p:blipFill>
        <p:spPr>
          <a:xfrm>
            <a:off x="463453" y="3476364"/>
            <a:ext cx="8226986" cy="294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9" b="5278"/>
          <a:stretch/>
        </p:blipFill>
        <p:spPr>
          <a:xfrm>
            <a:off x="0" y="0"/>
            <a:ext cx="9144000" cy="7023797"/>
          </a:xfrm>
          <a:prstGeom prst="rect">
            <a:avLst/>
          </a:prstGeom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" y="4393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55"/>
            <a:endParaRPr lang="zh-TW" altLang="en-US" sz="1800">
              <a:solidFill>
                <a:prstClr val="black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" y="27253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55"/>
            <a:endParaRPr lang="zh-TW" altLang="en-US" sz="1800">
              <a:solidFill>
                <a:prstClr val="black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" y="12013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55"/>
            <a:endParaRPr lang="zh-TW" altLang="en-US" sz="1800">
              <a:solidFill>
                <a:prstClr val="black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2" y="83497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55" fontAlgn="base">
              <a:spcBef>
                <a:spcPct val="0"/>
              </a:spcBef>
              <a:spcAft>
                <a:spcPct val="0"/>
              </a:spcAft>
            </a:pPr>
            <a:endParaRPr kumimoji="1" lang="zh-TW" altLang="zh-TW" sz="1800">
              <a:solidFill>
                <a:prstClr val="black"/>
              </a:solidFill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00966" y="5353090"/>
            <a:ext cx="3243034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｜人口稠密的印度加爾各答市區景觀｜</a:t>
            </a:r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xmlns="" id="{E223AE5B-3FA0-0D45-89CD-3D02F2774902}"/>
              </a:ext>
            </a:extLst>
          </p:cNvPr>
          <p:cNvSpPr txBox="1">
            <a:spLocks/>
          </p:cNvSpPr>
          <p:nvPr/>
        </p:nvSpPr>
        <p:spPr>
          <a:xfrm>
            <a:off x="-1" y="-17619"/>
            <a:ext cx="9144000" cy="7041416"/>
          </a:xfrm>
          <a:prstGeom prst="rect">
            <a:avLst/>
          </a:prstGeom>
          <a:solidFill>
            <a:srgbClr val="FF7E79">
              <a:alpha val="79608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+mj-cs"/>
              </a:defRPr>
            </a:lvl1pPr>
          </a:lstStyle>
          <a:p>
            <a:pPr marL="266700" algn="ctr">
              <a:lnSpc>
                <a:spcPct val="110000"/>
              </a:lnSpc>
              <a:spcBef>
                <a:spcPts val="1000"/>
              </a:spcBef>
            </a:pPr>
            <a:endParaRPr lang="en-US" altLang="zh-TW" sz="4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" name="圖片 9" descr="標準字-龍騰文化+slogan-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66692" y="95413"/>
            <a:ext cx="738768" cy="356700"/>
          </a:xfrm>
          <a:prstGeom prst="rect">
            <a:avLst/>
          </a:prstGeom>
        </p:spPr>
      </p:pic>
      <p:pic>
        <p:nvPicPr>
          <p:cNvPr id="17" name="圖形 6">
            <a:extLst>
              <a:ext uri="{FF2B5EF4-FFF2-40B4-BE49-F238E27FC236}">
                <a16:creationId xmlns:a16="http://schemas.microsoft.com/office/drawing/2014/main" xmlns="" id="{ACADB8DD-E8DA-43B2-8D0C-DEE18821BB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83848" y="2266411"/>
            <a:ext cx="1244600" cy="16594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906149" y="2266411"/>
            <a:ext cx="831532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ctr">
              <a:lnSpc>
                <a:spcPct val="110000"/>
              </a:lnSpc>
              <a:spcBef>
                <a:spcPts val="1000"/>
              </a:spcBef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當人口不斷增加或持續減少，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對國家的發展將帶來什麼影響？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305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TW" altLang="en-US" dirty="0"/>
              <a:t>臺人不敢</a:t>
            </a:r>
            <a:r>
              <a:rPr lang="zh-TW" altLang="en-US" dirty="0" smtClean="0"/>
              <a:t>生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出生</a:t>
            </a:r>
            <a:r>
              <a:rPr lang="zh-TW" altLang="en-US" dirty="0"/>
              <a:t>死亡</a:t>
            </a:r>
            <a:r>
              <a:rPr lang="zh-TW" altLang="en-US" dirty="0" smtClean="0"/>
              <a:t>人口恐</a:t>
            </a:r>
            <a:r>
              <a:rPr lang="zh-TW" altLang="en-US" dirty="0"/>
              <a:t>出現</a:t>
            </a:r>
            <a:r>
              <a:rPr lang="zh-TW" altLang="en-US" dirty="0" smtClean="0"/>
              <a:t>交叉</a:t>
            </a:r>
            <a:endParaRPr lang="zh-TW" alt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zh-TW" dirty="0"/>
              <a:t>TVBS</a:t>
            </a:r>
            <a:r>
              <a:rPr lang="zh-TW" altLang="en-US" dirty="0"/>
              <a:t>。</a:t>
            </a:r>
            <a:r>
              <a:rPr lang="en-US" altLang="zh-TW" dirty="0"/>
              <a:t>03</a:t>
            </a:r>
            <a:r>
              <a:rPr lang="zh-TW" altLang="en-US" dirty="0"/>
              <a:t>分</a:t>
            </a:r>
            <a:r>
              <a:rPr lang="en-US" altLang="zh-TW" dirty="0"/>
              <a:t>50</a:t>
            </a:r>
            <a:r>
              <a:rPr lang="zh-TW" altLang="en-US" dirty="0"/>
              <a:t>秒</a:t>
            </a:r>
          </a:p>
        </p:txBody>
      </p:sp>
      <p:sp>
        <p:nvSpPr>
          <p:cNvPr id="11" name="流程圖: 結束點 13">
            <a:hlinkClick r:id="rId2"/>
            <a:extLst>
              <a:ext uri="{FF2B5EF4-FFF2-40B4-BE49-F238E27FC236}">
                <a16:creationId xmlns:a16="http://schemas.microsoft.com/office/drawing/2014/main" xmlns="" id="{D25B7721-B485-438A-BF68-F3DA6EF4649D}"/>
              </a:ext>
            </a:extLst>
          </p:cNvPr>
          <p:cNvSpPr/>
          <p:nvPr/>
        </p:nvSpPr>
        <p:spPr>
          <a:xfrm>
            <a:off x="6578962" y="3483933"/>
            <a:ext cx="1573619" cy="692392"/>
          </a:xfrm>
          <a:prstGeom prst="flowChartTerminator">
            <a:avLst/>
          </a:prstGeom>
          <a:solidFill>
            <a:srgbClr val="099FB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/>
              <a:t>點擊播放</a:t>
            </a:r>
          </a:p>
        </p:txBody>
      </p:sp>
    </p:spTree>
    <p:extLst>
      <p:ext uri="{BB962C8B-B14F-4D97-AF65-F5344CB8AC3E}">
        <p14:creationId xmlns:p14="http://schemas.microsoft.com/office/powerpoint/2010/main" val="71135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1">
            <a:extLst>
              <a:ext uri="{FF2B5EF4-FFF2-40B4-BE49-F238E27FC236}">
                <a16:creationId xmlns:a16="http://schemas.microsoft.com/office/drawing/2014/main" xmlns="" id="{E223AE5B-3FA0-0D45-89CD-3D02F2774902}"/>
              </a:ext>
            </a:extLst>
          </p:cNvPr>
          <p:cNvSpPr txBox="1">
            <a:spLocks/>
          </p:cNvSpPr>
          <p:nvPr/>
        </p:nvSpPr>
        <p:spPr>
          <a:xfrm>
            <a:off x="-1" y="-17619"/>
            <a:ext cx="9144000" cy="7041416"/>
          </a:xfrm>
          <a:prstGeom prst="rect">
            <a:avLst/>
          </a:prstGeom>
          <a:solidFill>
            <a:srgbClr val="FF7E79">
              <a:alpha val="79608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+mj-cs"/>
              </a:defRPr>
            </a:lvl1pPr>
          </a:lstStyle>
          <a:p>
            <a:pPr marL="266700" algn="ctr">
              <a:lnSpc>
                <a:spcPct val="110000"/>
              </a:lnSpc>
              <a:spcBef>
                <a:spcPts val="1000"/>
              </a:spcBef>
            </a:pPr>
            <a:endParaRPr lang="en-US" altLang="zh-TW" sz="4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圖形 6">
            <a:extLst>
              <a:ext uri="{FF2B5EF4-FFF2-40B4-BE49-F238E27FC236}">
                <a16:creationId xmlns:a16="http://schemas.microsoft.com/office/drawing/2014/main" xmlns="" id="{ACADB8DD-E8DA-43B2-8D0C-DEE18821BB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83848" y="2266411"/>
            <a:ext cx="1244600" cy="16594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095375" y="2266411"/>
            <a:ext cx="804862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ctr">
              <a:lnSpc>
                <a:spcPct val="110000"/>
              </a:lnSpc>
              <a:spcBef>
                <a:spcPts val="1000"/>
              </a:spcBef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一地一段時間人口成長的過程中會經歷哪些變化或問題？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9322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1177</Words>
  <Application>Microsoft Office PowerPoint</Application>
  <PresentationFormat>如螢幕大小 (4:3)</PresentationFormat>
  <Paragraphs>204</Paragraphs>
  <Slides>30</Slides>
  <Notes>4</Notes>
  <HiddenSlides>1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31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hcy</dc:creator>
  <cp:lastModifiedBy>hcy</cp:lastModifiedBy>
  <cp:revision>1</cp:revision>
  <dcterms:created xsi:type="dcterms:W3CDTF">2022-02-15T01:46:12Z</dcterms:created>
  <dcterms:modified xsi:type="dcterms:W3CDTF">2022-02-15T01:47:38Z</dcterms:modified>
</cp:coreProperties>
</file>